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oper Hewitt" charset="1" panose="00000000000000000000"/>
      <p:regular r:id="rId10"/>
    </p:embeddedFont>
    <p:embeddedFont>
      <p:font typeface="Cooper Hewitt Bold" charset="1" panose="00000000000000000000"/>
      <p:regular r:id="rId11"/>
    </p:embeddedFont>
    <p:embeddedFont>
      <p:font typeface="Cooper Hewitt Italics" charset="1" panose="00000000000000000000"/>
      <p:regular r:id="rId12"/>
    </p:embeddedFont>
    <p:embeddedFont>
      <p:font typeface="Cooper Hewitt Bold Italics" charset="1" panose="00000000000000000000"/>
      <p:regular r:id="rId13"/>
    </p:embeddedFont>
    <p:embeddedFont>
      <p:font typeface="Intro Rust"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42.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24" Target="../media/image62.png" Type="http://schemas.openxmlformats.org/officeDocument/2006/relationships/image"/><Relationship Id="rId25" Target="../media/image63.svg" Type="http://schemas.openxmlformats.org/officeDocument/2006/relationships/image"/><Relationship Id="rId26" Target="../media/image64.png" Type="http://schemas.openxmlformats.org/officeDocument/2006/relationships/image"/><Relationship Id="rId27" Target="../media/image65.svg" Type="http://schemas.openxmlformats.org/officeDocument/2006/relationships/image"/><Relationship Id="rId28" Target="../media/image66.png" Type="http://schemas.openxmlformats.org/officeDocument/2006/relationships/image"/><Relationship Id="rId29" Target="../media/image67.svg" Type="http://schemas.openxmlformats.org/officeDocument/2006/relationships/image"/><Relationship Id="rId3" Target="../media/image43.svg" Type="http://schemas.openxmlformats.org/officeDocument/2006/relationships/image"/><Relationship Id="rId30" Target="../media/image5.png" Type="http://schemas.openxmlformats.org/officeDocument/2006/relationships/image"/><Relationship Id="rId31" Target="../media/image6.svg" Type="http://schemas.openxmlformats.org/officeDocument/2006/relationships/image"/><Relationship Id="rId32" Target="../media/image68.png" Type="http://schemas.openxmlformats.org/officeDocument/2006/relationships/image"/><Relationship Id="rId33" Target="../media/image69.svg" Type="http://schemas.openxmlformats.org/officeDocument/2006/relationships/image"/><Relationship Id="rId34" Target="../media/image3.png" Type="http://schemas.openxmlformats.org/officeDocument/2006/relationships/image"/><Relationship Id="rId35" Target="../media/image4.svg" Type="http://schemas.openxmlformats.org/officeDocument/2006/relationships/image"/><Relationship Id="rId36" Target="../media/image70.png" Type="http://schemas.openxmlformats.org/officeDocument/2006/relationships/image"/><Relationship Id="rId37" Target="../media/image71.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sp>
        <p:nvSpPr>
          <p:cNvPr name="TextBox 2" id="2"/>
          <p:cNvSpPr txBox="true"/>
          <p:nvPr/>
        </p:nvSpPr>
        <p:spPr>
          <a:xfrm rot="0">
            <a:off x="787219" y="3502459"/>
            <a:ext cx="9642473" cy="3559116"/>
          </a:xfrm>
          <a:prstGeom prst="rect">
            <a:avLst/>
          </a:prstGeom>
        </p:spPr>
        <p:txBody>
          <a:bodyPr anchor="t" rtlCol="false" tIns="0" lIns="0" bIns="0" rIns="0">
            <a:spAutoFit/>
          </a:bodyPr>
          <a:lstStyle/>
          <a:p>
            <a:pPr marL="0" indent="0" lvl="0">
              <a:lnSpc>
                <a:spcPts val="9198"/>
              </a:lnSpc>
            </a:pPr>
            <a:r>
              <a:rPr lang="en-US" sz="9581">
                <a:solidFill>
                  <a:srgbClr val="347571"/>
                </a:solidFill>
                <a:latin typeface="Intro Rust"/>
              </a:rPr>
              <a:t>MICRO CREDIT DEFAULTER MODEL</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45185" y="480120"/>
            <a:ext cx="7138565" cy="388078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41298" y="3634796"/>
            <a:ext cx="3453281" cy="401544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477148" y="4718236"/>
            <a:ext cx="2088211" cy="484606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932782" y="8103157"/>
            <a:ext cx="5205819" cy="1703723"/>
          </a:xfrm>
          <a:prstGeom prst="rect">
            <a:avLst/>
          </a:prstGeom>
        </p:spPr>
      </p:pic>
      <p:sp>
        <p:nvSpPr>
          <p:cNvPr name="TextBox 7" id="7"/>
          <p:cNvSpPr txBox="true"/>
          <p:nvPr/>
        </p:nvSpPr>
        <p:spPr>
          <a:xfrm rot="0">
            <a:off x="1028700" y="7273377"/>
            <a:ext cx="5897829" cy="1800773"/>
          </a:xfrm>
          <a:prstGeom prst="rect">
            <a:avLst/>
          </a:prstGeom>
        </p:spPr>
        <p:txBody>
          <a:bodyPr anchor="t" rtlCol="false" tIns="0" lIns="0" bIns="0" rIns="0">
            <a:spAutoFit/>
          </a:bodyPr>
          <a:lstStyle/>
          <a:p>
            <a:pPr>
              <a:lnSpc>
                <a:spcPts val="5044"/>
              </a:lnSpc>
            </a:pPr>
            <a:r>
              <a:rPr lang="en-US" sz="3603">
                <a:solidFill>
                  <a:srgbClr val="001A47"/>
                </a:solidFill>
                <a:latin typeface="Cooper Hewitt"/>
              </a:rPr>
              <a:t> Submitted by:</a:t>
            </a:r>
          </a:p>
          <a:p>
            <a:pPr>
              <a:lnSpc>
                <a:spcPts val="4344"/>
              </a:lnSpc>
            </a:pPr>
            <a:r>
              <a:rPr lang="en-US" sz="3103">
                <a:solidFill>
                  <a:srgbClr val="001A47"/>
                </a:solidFill>
                <a:latin typeface="Cooper Hewitt"/>
              </a:rPr>
              <a:t>Razni Nazeem</a:t>
            </a:r>
          </a:p>
          <a:p>
            <a:pPr marL="0" indent="0" lvl="0">
              <a:lnSpc>
                <a:spcPts val="4344"/>
              </a:lnSpc>
              <a:spcBef>
                <a:spcPct val="0"/>
              </a:spcBef>
            </a:pPr>
            <a:r>
              <a:rPr lang="en-US" sz="3103">
                <a:solidFill>
                  <a:srgbClr val="001A47"/>
                </a:solidFill>
                <a:latin typeface="Cooper Hewitt"/>
              </a:rPr>
              <a:t>Internship 26</a:t>
            </a:r>
          </a:p>
        </p:txBody>
      </p:sp>
      <p:sp>
        <p:nvSpPr>
          <p:cNvPr name="TextBox 8" id="8"/>
          <p:cNvSpPr txBox="true"/>
          <p:nvPr/>
        </p:nvSpPr>
        <p:spPr>
          <a:xfrm rot="0">
            <a:off x="1028700" y="866775"/>
            <a:ext cx="6359893" cy="708573"/>
          </a:xfrm>
          <a:prstGeom prst="rect">
            <a:avLst/>
          </a:prstGeom>
        </p:spPr>
        <p:txBody>
          <a:bodyPr anchor="t" rtlCol="false" tIns="0" lIns="0" bIns="0" rIns="0">
            <a:spAutoFit/>
          </a:bodyPr>
          <a:lstStyle/>
          <a:p>
            <a:pPr algn="just" marL="0" indent="0" lvl="0">
              <a:lnSpc>
                <a:spcPts val="5044"/>
              </a:lnSpc>
              <a:spcBef>
                <a:spcPct val="0"/>
              </a:spcBef>
            </a:pPr>
            <a:r>
              <a:rPr lang="en-US" sz="3603">
                <a:solidFill>
                  <a:srgbClr val="001A47"/>
                </a:solidFill>
                <a:latin typeface="Cooper Hewitt"/>
              </a:rPr>
              <a:t>FlipRobo Technologies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4757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77717" y="1028700"/>
            <a:ext cx="4081583" cy="784919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244091"/>
            <a:ext cx="7016295" cy="641621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8044995" y="2854854"/>
            <a:ext cx="6848213" cy="5194691"/>
          </a:xfrm>
          <a:prstGeom prst="rect">
            <a:avLst/>
          </a:prstGeom>
        </p:spPr>
      </p:pic>
      <p:sp>
        <p:nvSpPr>
          <p:cNvPr name="TextBox 5" id="5"/>
          <p:cNvSpPr txBox="true"/>
          <p:nvPr/>
        </p:nvSpPr>
        <p:spPr>
          <a:xfrm rot="0">
            <a:off x="1028700" y="1200150"/>
            <a:ext cx="10651281" cy="1043941"/>
          </a:xfrm>
          <a:prstGeom prst="rect">
            <a:avLst/>
          </a:prstGeom>
        </p:spPr>
        <p:txBody>
          <a:bodyPr anchor="t" rtlCol="false" tIns="0" lIns="0" bIns="0" rIns="0">
            <a:spAutoFit/>
          </a:bodyPr>
          <a:lstStyle/>
          <a:p>
            <a:pPr algn="l" marL="0" indent="0" lvl="0">
              <a:lnSpc>
                <a:spcPts val="7680"/>
              </a:lnSpc>
              <a:spcBef>
                <a:spcPct val="0"/>
              </a:spcBef>
            </a:pPr>
            <a:r>
              <a:rPr lang="en-US" sz="8000">
                <a:solidFill>
                  <a:srgbClr val="F3F0EC"/>
                </a:solidFill>
                <a:latin typeface="Intro Rust"/>
              </a:rPr>
              <a:t>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sp>
        <p:nvSpPr>
          <p:cNvPr name="TextBox 2" id="2"/>
          <p:cNvSpPr txBox="true"/>
          <p:nvPr/>
        </p:nvSpPr>
        <p:spPr>
          <a:xfrm rot="0">
            <a:off x="1028700" y="1200150"/>
            <a:ext cx="9511946" cy="1043938"/>
          </a:xfrm>
          <a:prstGeom prst="rect">
            <a:avLst/>
          </a:prstGeom>
        </p:spPr>
        <p:txBody>
          <a:bodyPr anchor="t" rtlCol="false" tIns="0" lIns="0" bIns="0" rIns="0">
            <a:spAutoFit/>
          </a:bodyPr>
          <a:lstStyle/>
          <a:p>
            <a:pPr marL="0" indent="0" lvl="0">
              <a:lnSpc>
                <a:spcPts val="7679"/>
              </a:lnSpc>
              <a:spcBef>
                <a:spcPct val="0"/>
              </a:spcBef>
            </a:pPr>
            <a:r>
              <a:rPr lang="en-US" sz="7999">
                <a:solidFill>
                  <a:srgbClr val="347571"/>
                </a:solidFill>
                <a:latin typeface="Intro Rust"/>
              </a:rPr>
              <a:t>OBSERVATIONS: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40646" y="1432565"/>
            <a:ext cx="7246443" cy="7421869"/>
          </a:xfrm>
          <a:prstGeom prst="rect">
            <a:avLst/>
          </a:prstGeom>
        </p:spPr>
      </p:pic>
      <p:sp>
        <p:nvSpPr>
          <p:cNvPr name="TextBox 4" id="4"/>
          <p:cNvSpPr txBox="true"/>
          <p:nvPr/>
        </p:nvSpPr>
        <p:spPr>
          <a:xfrm rot="0">
            <a:off x="1028700" y="2158363"/>
            <a:ext cx="16230600" cy="7038932"/>
          </a:xfrm>
          <a:prstGeom prst="rect">
            <a:avLst/>
          </a:prstGeom>
        </p:spPr>
        <p:txBody>
          <a:bodyPr anchor="t" rtlCol="false" tIns="0" lIns="0" bIns="0" rIns="0">
            <a:spAutoFit/>
          </a:bodyPr>
          <a:lstStyle/>
          <a:p>
            <a:pPr marL="405175" indent="-202588" lvl="1">
              <a:lnSpc>
                <a:spcPts val="2627"/>
              </a:lnSpc>
              <a:buFont typeface="Arial"/>
              <a:buChar char="•"/>
            </a:pPr>
            <a:r>
              <a:rPr lang="en-US" sz="1876">
                <a:solidFill>
                  <a:srgbClr val="000000"/>
                </a:solidFill>
                <a:latin typeface="Cooper Hewitt"/>
              </a:rPr>
              <a:t>Customers with high value of Age on cellular network in days(aon) are maximum defaulters (who have not paid there loan amount 0).</a:t>
            </a:r>
          </a:p>
          <a:p>
            <a:pPr marL="405175" indent="-202588" lvl="1">
              <a:lnSpc>
                <a:spcPts val="2627"/>
              </a:lnSpc>
              <a:spcBef>
                <a:spcPct val="0"/>
              </a:spcBef>
              <a:buFont typeface="Arial"/>
              <a:buChar char="•"/>
            </a:pPr>
            <a:r>
              <a:rPr lang="en-US" sz="1876">
                <a:solidFill>
                  <a:srgbClr val="000000"/>
                </a:solidFill>
                <a:latin typeface="Cooper Hewitt"/>
              </a:rPr>
              <a:t>Customers with high value of Daily amount spent from main account, averaged over last 30 days </a:t>
            </a:r>
          </a:p>
          <a:p>
            <a:pPr marL="405175" indent="-202588" lvl="1">
              <a:lnSpc>
                <a:spcPts val="2627"/>
              </a:lnSpc>
              <a:spcBef>
                <a:spcPct val="0"/>
              </a:spcBef>
              <a:buFont typeface="Arial"/>
              <a:buChar char="•"/>
            </a:pPr>
            <a:r>
              <a:rPr lang="en-US" sz="1876">
                <a:solidFill>
                  <a:srgbClr val="000000"/>
                </a:solidFill>
                <a:latin typeface="Cooper Hewitt"/>
              </a:rPr>
              <a:t>Customers with high value of Daily amount spent from main account, averaged over last 90 days</a:t>
            </a:r>
          </a:p>
          <a:p>
            <a:pPr marL="405175" indent="-202588" lvl="1">
              <a:lnSpc>
                <a:spcPts val="2627"/>
              </a:lnSpc>
              <a:spcBef>
                <a:spcPct val="0"/>
              </a:spcBef>
              <a:buFont typeface="Arial"/>
              <a:buChar char="•"/>
            </a:pPr>
            <a:r>
              <a:rPr lang="en-US" sz="1876">
                <a:solidFill>
                  <a:srgbClr val="000000"/>
                </a:solidFill>
                <a:latin typeface="Cooper Hewitt"/>
              </a:rPr>
              <a:t>Customers with high value of Average main account balance over last 30 days(rental30)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Average main account balance over last 90 days(rental90)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Number of days till last recharge of main account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Amount of last recharge of main account.</a:t>
            </a:r>
          </a:p>
          <a:p>
            <a:pPr marL="405175" indent="-202588" lvl="1">
              <a:lnSpc>
                <a:spcPts val="2627"/>
              </a:lnSpc>
              <a:spcBef>
                <a:spcPct val="0"/>
              </a:spcBef>
              <a:buFont typeface="Arial"/>
              <a:buChar char="•"/>
            </a:pPr>
            <a:r>
              <a:rPr lang="en-US" sz="1876">
                <a:solidFill>
                  <a:srgbClr val="000000"/>
                </a:solidFill>
                <a:latin typeface="Cooper Hewitt"/>
              </a:rPr>
              <a:t>Customers with high value of Number of times main account got recharged in last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Frequency of main account recharged in last 30  are maximum Non-defaulters and also the count is high for defaulters comparatively Non-defaulters are more in number.</a:t>
            </a:r>
          </a:p>
          <a:p>
            <a:pPr marL="405175" indent="-202588" lvl="1">
              <a:lnSpc>
                <a:spcPts val="2627"/>
              </a:lnSpc>
              <a:spcBef>
                <a:spcPct val="0"/>
              </a:spcBef>
              <a:buFont typeface="Arial"/>
              <a:buChar char="•"/>
            </a:pPr>
            <a:r>
              <a:rPr lang="en-US" sz="1876">
                <a:solidFill>
                  <a:srgbClr val="000000"/>
                </a:solidFill>
                <a:latin typeface="Cooper Hewitt"/>
              </a:rPr>
              <a:t>Customers with high value of Total amount of recharge in main account over last 30 days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Median of amount of recharges done in main account over last 30 days at user level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Median of main account balance just before recharge in last 30 days at user level are maximum 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Number of times main account got recharged in last 90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Frequency of main account recharged in last 90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Total amount of recharge in main account over last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Median of amount of recharges done in main account over last 90 days at user level are maximum Non-defaulters. </a:t>
            </a:r>
          </a:p>
          <a:p>
            <a:pPr marL="405175" indent="-202588" lvl="1">
              <a:lnSpc>
                <a:spcPts val="2627"/>
              </a:lnSpc>
              <a:spcBef>
                <a:spcPct val="0"/>
              </a:spcBef>
              <a:buFont typeface="Arial"/>
              <a:buChar char="•"/>
            </a:pPr>
            <a:r>
              <a:rPr lang="en-US" sz="1876">
                <a:solidFill>
                  <a:srgbClr val="000000"/>
                </a:solidFill>
                <a:latin typeface="Cooper Hewitt"/>
              </a:rPr>
              <a:t>Customers with high value of Median of main account balance just before recharge in last 90 days at user level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Number of loans taken by user in last 30 days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Total amount of loans taken by user in last 30 days(amnt_loans30) are maximum Non-defaulters</a:t>
            </a:r>
          </a:p>
          <a:p>
            <a:pPr marL="405175" indent="-202588" lvl="1">
              <a:lnSpc>
                <a:spcPts val="2627"/>
              </a:lnSpc>
              <a:spcBef>
                <a:spcPct val="0"/>
              </a:spcBef>
              <a:buFont typeface="Arial"/>
              <a:buChar char="•"/>
            </a:pPr>
            <a:r>
              <a:rPr lang="en-US" sz="1876">
                <a:solidFill>
                  <a:srgbClr val="000000"/>
                </a:solidFill>
                <a:latin typeface="Cooper Hewitt"/>
              </a:rPr>
              <a:t>Customers with high value of maximum amount of loan taken by the user in last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3093156" cy="3479800"/>
          </a:xfrm>
        </p:grpSpPr>
        <p:sp>
          <p:nvSpPr>
            <p:cNvPr name="Freeform 3" id="3"/>
            <p:cNvSpPr/>
            <p:nvPr/>
          </p:nvSpPr>
          <p:spPr>
            <a:xfrm>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34757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39985" y="1028700"/>
            <a:ext cx="5352029" cy="31528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423404" y="6278556"/>
            <a:ext cx="4345739" cy="3444986"/>
          </a:xfrm>
          <a:prstGeom prst="rect">
            <a:avLst/>
          </a:prstGeom>
        </p:spPr>
      </p:pic>
      <p:grpSp>
        <p:nvGrpSpPr>
          <p:cNvPr name="Group 6" id="6"/>
          <p:cNvGrpSpPr/>
          <p:nvPr/>
        </p:nvGrpSpPr>
        <p:grpSpPr>
          <a:xfrm rot="0">
            <a:off x="1028700" y="680150"/>
            <a:ext cx="7135146" cy="2826976"/>
            <a:chOff x="0" y="0"/>
            <a:chExt cx="9513528" cy="3769302"/>
          </a:xfrm>
        </p:grpSpPr>
        <p:sp>
          <p:nvSpPr>
            <p:cNvPr name="TextBox 7" id="7"/>
            <p:cNvSpPr txBox="true"/>
            <p:nvPr/>
          </p:nvSpPr>
          <p:spPr>
            <a:xfrm rot="0">
              <a:off x="0" y="200025"/>
              <a:ext cx="9513528" cy="1612746"/>
            </a:xfrm>
            <a:prstGeom prst="rect">
              <a:avLst/>
            </a:prstGeom>
          </p:spPr>
          <p:txBody>
            <a:bodyPr anchor="t" rtlCol="false" tIns="0" lIns="0" bIns="0" rIns="0">
              <a:spAutoFit/>
            </a:bodyPr>
            <a:lstStyle/>
            <a:p>
              <a:pPr algn="l" marL="0" indent="0" lvl="0">
                <a:lnSpc>
                  <a:spcPts val="8621"/>
                </a:lnSpc>
                <a:spcBef>
                  <a:spcPct val="0"/>
                </a:spcBef>
              </a:pPr>
              <a:r>
                <a:rPr lang="en-US" sz="8980">
                  <a:solidFill>
                    <a:srgbClr val="347571"/>
                  </a:solidFill>
                  <a:latin typeface="Intro Rust"/>
                </a:rPr>
                <a:t>ANALYSIS</a:t>
              </a:r>
            </a:p>
          </p:txBody>
        </p:sp>
        <p:sp>
          <p:nvSpPr>
            <p:cNvPr name="TextBox 8" id="8"/>
            <p:cNvSpPr txBox="true"/>
            <p:nvPr/>
          </p:nvSpPr>
          <p:spPr>
            <a:xfrm rot="0">
              <a:off x="0" y="2027612"/>
              <a:ext cx="9513528" cy="1741689"/>
            </a:xfrm>
            <a:prstGeom prst="rect">
              <a:avLst/>
            </a:prstGeom>
          </p:spPr>
          <p:txBody>
            <a:bodyPr anchor="t" rtlCol="false" tIns="0" lIns="0" bIns="0" rIns="0">
              <a:spAutoFit/>
            </a:bodyPr>
            <a:lstStyle/>
            <a:p>
              <a:pPr algn="l">
                <a:lnSpc>
                  <a:spcPts val="5044"/>
                </a:lnSpc>
              </a:pPr>
              <a:r>
                <a:rPr lang="en-US" sz="3603">
                  <a:solidFill>
                    <a:srgbClr val="001A47"/>
                  </a:solidFill>
                  <a:latin typeface="Cooper Hewitt"/>
                </a:rPr>
                <a:t>I have used various Analytical tools in this Notebook. </a:t>
              </a:r>
            </a:p>
          </p:txBody>
        </p:sp>
      </p:grpSp>
      <p:sp>
        <p:nvSpPr>
          <p:cNvPr name="TextBox 9" id="9"/>
          <p:cNvSpPr txBox="true"/>
          <p:nvPr/>
        </p:nvSpPr>
        <p:spPr>
          <a:xfrm rot="0">
            <a:off x="10157703" y="4163502"/>
            <a:ext cx="7101597" cy="508635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3F0EC"/>
                </a:solidFill>
                <a:latin typeface="Cooper Hewitt"/>
              </a:rPr>
              <a:t>I have used dist plot for each univariate numerical features and it says that there is skewness in almost all columns. </a:t>
            </a:r>
          </a:p>
          <a:p>
            <a:pPr marL="604519" indent="-302260" lvl="1">
              <a:lnSpc>
                <a:spcPts val="3919"/>
              </a:lnSpc>
              <a:buFont typeface="Arial"/>
              <a:buChar char="•"/>
            </a:pPr>
            <a:r>
              <a:rPr lang="en-US" sz="2799">
                <a:solidFill>
                  <a:srgbClr val="F3F0EC"/>
                </a:solidFill>
                <a:latin typeface="Cooper Hewitt"/>
              </a:rPr>
              <a:t>I have used Bar-plots to find the relationship between columns and Target.</a:t>
            </a:r>
          </a:p>
          <a:p>
            <a:pPr marL="604519" indent="-302260" lvl="1">
              <a:lnSpc>
                <a:spcPts val="3919"/>
              </a:lnSpc>
              <a:buFont typeface="Arial"/>
              <a:buChar char="•"/>
            </a:pPr>
            <a:r>
              <a:rPr lang="en-US" sz="2799">
                <a:solidFill>
                  <a:srgbClr val="F3F0EC"/>
                </a:solidFill>
                <a:latin typeface="Cooper Hewitt"/>
              </a:rPr>
              <a:t>I found that in maximum features the count of non-defaulters is high compared to defaulters so the risk is less comparatively.</a:t>
            </a:r>
          </a:p>
          <a:p>
            <a:pPr algn="l" marL="0" indent="0" lvl="1">
              <a:lnSpc>
                <a:spcPts val="44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298410"/>
            <a:chOff x="0" y="0"/>
            <a:chExt cx="6186311" cy="1454030"/>
          </a:xfrm>
        </p:grpSpPr>
        <p:sp>
          <p:nvSpPr>
            <p:cNvPr name="Freeform 3" id="3"/>
            <p:cNvSpPr/>
            <p:nvPr/>
          </p:nvSpPr>
          <p:spPr>
            <a:xfrm>
              <a:off x="0" y="0"/>
              <a:ext cx="6186311" cy="1454030"/>
            </a:xfrm>
            <a:custGeom>
              <a:avLst/>
              <a:gdLst/>
              <a:ahLst/>
              <a:cxnLst/>
              <a:rect r="r" b="b" t="t" l="l"/>
              <a:pathLst>
                <a:path h="1454030" w="6186311">
                  <a:moveTo>
                    <a:pt x="0" y="0"/>
                  </a:moveTo>
                  <a:lnTo>
                    <a:pt x="6186311" y="0"/>
                  </a:lnTo>
                  <a:lnTo>
                    <a:pt x="6186311" y="1454030"/>
                  </a:lnTo>
                  <a:lnTo>
                    <a:pt x="0" y="1454030"/>
                  </a:lnTo>
                  <a:close/>
                </a:path>
              </a:pathLst>
            </a:custGeom>
            <a:solidFill>
              <a:srgbClr val="347571"/>
            </a:solidFill>
          </p:spPr>
        </p:sp>
      </p:grpSp>
      <p:sp>
        <p:nvSpPr>
          <p:cNvPr name="TextBox 4" id="4"/>
          <p:cNvSpPr txBox="true"/>
          <p:nvPr/>
        </p:nvSpPr>
        <p:spPr>
          <a:xfrm rot="0">
            <a:off x="3274027" y="1785450"/>
            <a:ext cx="11739946" cy="870385"/>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DATA CLEANING STEPS</a:t>
            </a:r>
          </a:p>
        </p:txBody>
      </p:sp>
      <p:sp>
        <p:nvSpPr>
          <p:cNvPr name="TextBox 5" id="5"/>
          <p:cNvSpPr txBox="true"/>
          <p:nvPr/>
        </p:nvSpPr>
        <p:spPr>
          <a:xfrm rot="0">
            <a:off x="1028700" y="4637923"/>
            <a:ext cx="16050172" cy="35388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1A47"/>
                </a:solidFill>
                <a:latin typeface="Cooper Hewitt"/>
              </a:rPr>
              <a:t>In my datasets I did not found null values, but I found outliers and skewness.</a:t>
            </a:r>
          </a:p>
          <a:p>
            <a:pPr marL="604519" indent="-302260" lvl="1">
              <a:lnSpc>
                <a:spcPts val="3919"/>
              </a:lnSpc>
              <a:buFont typeface="Arial"/>
              <a:buChar char="•"/>
            </a:pPr>
            <a:r>
              <a:rPr lang="en-US" sz="2799">
                <a:solidFill>
                  <a:srgbClr val="001A47"/>
                </a:solidFill>
                <a:latin typeface="Cooper Hewitt"/>
              </a:rPr>
              <a:t>To remove outliers I have used percentile method. And to remove skewness I have used yeo-johnson method. </a:t>
            </a:r>
          </a:p>
          <a:p>
            <a:pPr marL="604519" indent="-302260" lvl="1">
              <a:lnSpc>
                <a:spcPts val="3919"/>
              </a:lnSpc>
              <a:buFont typeface="Arial"/>
              <a:buChar char="•"/>
            </a:pPr>
            <a:r>
              <a:rPr lang="en-US" sz="2799">
                <a:solidFill>
                  <a:srgbClr val="001A47"/>
                </a:solidFill>
                <a:latin typeface="Cooper Hewitt"/>
              </a:rPr>
              <a:t>To replace the negative values to positive values I have used abs. </a:t>
            </a:r>
          </a:p>
          <a:p>
            <a:pPr marL="604519" indent="-302260" lvl="1">
              <a:lnSpc>
                <a:spcPts val="3919"/>
              </a:lnSpc>
              <a:buFont typeface="Arial"/>
              <a:buChar char="•"/>
            </a:pPr>
            <a:r>
              <a:rPr lang="en-US" sz="2799">
                <a:solidFill>
                  <a:srgbClr val="001A47"/>
                </a:solidFill>
                <a:latin typeface="Cooper Hewitt"/>
              </a:rPr>
              <a:t>Use of Pearson’s correlation coefficient to check the correlation between dependent and independent features. </a:t>
            </a:r>
          </a:p>
          <a:p>
            <a:pPr algn="l" marL="604519" indent="-302260" lvl="1">
              <a:lnSpc>
                <a:spcPts val="3919"/>
              </a:lnSpc>
              <a:buFont typeface="Arial"/>
              <a:buChar char="•"/>
            </a:pPr>
            <a:r>
              <a:rPr lang="en-US" sz="2799">
                <a:solidFill>
                  <a:srgbClr val="001A47"/>
                </a:solidFill>
                <a:latin typeface="Cooper Hewitt"/>
              </a:rPr>
              <a:t>Also I have used Normalization. Then followed by model building with all Classification algorithms.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7745" y="2376050"/>
            <a:ext cx="7240841" cy="5845333"/>
          </a:xfrm>
          <a:prstGeom prst="rect">
            <a:avLst/>
          </a:prstGeom>
        </p:spPr>
      </p:pic>
      <p:pic>
        <p:nvPicPr>
          <p:cNvPr name="Picture 3" id="3"/>
          <p:cNvPicPr>
            <a:picLocks noChangeAspect="true"/>
          </p:cNvPicPr>
          <p:nvPr/>
        </p:nvPicPr>
        <p:blipFill>
          <a:blip r:embed="rId4"/>
          <a:srcRect l="0" t="0" r="17663" b="0"/>
          <a:stretch>
            <a:fillRect/>
          </a:stretch>
        </p:blipFill>
        <p:spPr>
          <a:xfrm flipH="false" flipV="false" rot="0">
            <a:off x="8393908" y="3025616"/>
            <a:ext cx="7265598" cy="3582489"/>
          </a:xfrm>
          <a:prstGeom prst="rect">
            <a:avLst/>
          </a:prstGeom>
        </p:spPr>
      </p:pic>
      <p:pic>
        <p:nvPicPr>
          <p:cNvPr name="Picture 4" id="4"/>
          <p:cNvPicPr>
            <a:picLocks noChangeAspect="true"/>
          </p:cNvPicPr>
          <p:nvPr/>
        </p:nvPicPr>
        <p:blipFill>
          <a:blip r:embed="rId5"/>
          <a:srcRect l="0" t="0" r="28167" b="0"/>
          <a:stretch>
            <a:fillRect/>
          </a:stretch>
        </p:blipFill>
        <p:spPr>
          <a:xfrm flipH="false" flipV="false" rot="0">
            <a:off x="8393908" y="6407532"/>
            <a:ext cx="7265598" cy="1620927"/>
          </a:xfrm>
          <a:prstGeom prst="rect">
            <a:avLst/>
          </a:prstGeom>
        </p:spPr>
      </p:pic>
      <p:sp>
        <p:nvSpPr>
          <p:cNvPr name="TextBox 5" id="5"/>
          <p:cNvSpPr txBox="true"/>
          <p:nvPr/>
        </p:nvSpPr>
        <p:spPr>
          <a:xfrm rot="0">
            <a:off x="8393908" y="1785548"/>
            <a:ext cx="8865392" cy="1240068"/>
          </a:xfrm>
          <a:prstGeom prst="rect">
            <a:avLst/>
          </a:prstGeom>
        </p:spPr>
        <p:txBody>
          <a:bodyPr anchor="t" rtlCol="false" tIns="0" lIns="0" bIns="0" rIns="0">
            <a:spAutoFit/>
          </a:bodyPr>
          <a:lstStyle/>
          <a:p>
            <a:pPr algn="l" marL="0" indent="0" lvl="0">
              <a:lnSpc>
                <a:spcPts val="4624"/>
              </a:lnSpc>
              <a:spcBef>
                <a:spcPct val="0"/>
              </a:spcBef>
            </a:pPr>
            <a:r>
              <a:rPr lang="en-US" sz="3303">
                <a:solidFill>
                  <a:srgbClr val="001A47"/>
                </a:solidFill>
                <a:latin typeface="Cooper Hewitt"/>
              </a:rPr>
              <a:t>The target label is imbalanced. I have used SMOTE Technique to balance the data. </a:t>
            </a:r>
          </a:p>
        </p:txBody>
      </p:sp>
      <p:sp>
        <p:nvSpPr>
          <p:cNvPr name="TextBox 6" id="6"/>
          <p:cNvSpPr txBox="true"/>
          <p:nvPr/>
        </p:nvSpPr>
        <p:spPr>
          <a:xfrm rot="0">
            <a:off x="6566773" y="1162050"/>
            <a:ext cx="10692527" cy="785423"/>
          </a:xfrm>
          <a:prstGeom prst="rect">
            <a:avLst/>
          </a:prstGeom>
        </p:spPr>
        <p:txBody>
          <a:bodyPr anchor="t" rtlCol="false" tIns="0" lIns="0" bIns="0" rIns="0">
            <a:spAutoFit/>
          </a:bodyPr>
          <a:lstStyle/>
          <a:p>
            <a:pPr algn="l" marL="0" indent="0" lvl="0">
              <a:lnSpc>
                <a:spcPts val="5837"/>
              </a:lnSpc>
              <a:spcBef>
                <a:spcPct val="0"/>
              </a:spcBef>
            </a:pPr>
            <a:r>
              <a:rPr lang="en-US" sz="6080">
                <a:solidFill>
                  <a:srgbClr val="347571"/>
                </a:solidFill>
                <a:latin typeface="Intro Rust"/>
              </a:rPr>
              <a:t>DATA BALANCING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239714" y="1153944"/>
            <a:ext cx="5019586" cy="7979111"/>
          </a:xfrm>
          <a:prstGeom prst="rect">
            <a:avLst/>
          </a:prstGeom>
        </p:spPr>
      </p:pic>
      <p:sp>
        <p:nvSpPr>
          <p:cNvPr name="TextBox 3" id="3"/>
          <p:cNvSpPr txBox="true"/>
          <p:nvPr/>
        </p:nvSpPr>
        <p:spPr>
          <a:xfrm rot="0">
            <a:off x="1028700" y="1209675"/>
            <a:ext cx="10970855" cy="1046428"/>
          </a:xfrm>
          <a:prstGeom prst="rect">
            <a:avLst/>
          </a:prstGeom>
        </p:spPr>
        <p:txBody>
          <a:bodyPr anchor="t" rtlCol="false" tIns="0" lIns="0" bIns="0" rIns="0">
            <a:spAutoFit/>
          </a:bodyPr>
          <a:lstStyle/>
          <a:p>
            <a:pPr marL="0" indent="0" lvl="0">
              <a:lnSpc>
                <a:spcPts val="7758"/>
              </a:lnSpc>
              <a:spcBef>
                <a:spcPct val="0"/>
              </a:spcBef>
            </a:pPr>
            <a:r>
              <a:rPr lang="en-US" sz="8081">
                <a:solidFill>
                  <a:srgbClr val="347571"/>
                </a:solidFill>
                <a:latin typeface="Intro Rust"/>
              </a:rPr>
              <a:t>MODEL BUILDING</a:t>
            </a:r>
          </a:p>
        </p:txBody>
      </p:sp>
      <p:sp>
        <p:nvSpPr>
          <p:cNvPr name="TextBox 4" id="4"/>
          <p:cNvSpPr txBox="true"/>
          <p:nvPr/>
        </p:nvSpPr>
        <p:spPr>
          <a:xfrm rot="0">
            <a:off x="1028700" y="2386434"/>
            <a:ext cx="11211014" cy="6510655"/>
          </a:xfrm>
          <a:prstGeom prst="rect">
            <a:avLst/>
          </a:prstGeom>
        </p:spPr>
        <p:txBody>
          <a:bodyPr anchor="t" rtlCol="false" tIns="0" lIns="0" bIns="0" rIns="0">
            <a:spAutoFit/>
          </a:bodyPr>
          <a:lstStyle/>
          <a:p>
            <a:pPr>
              <a:lnSpc>
                <a:spcPts val="3919"/>
              </a:lnSpc>
            </a:pPr>
            <a:r>
              <a:rPr lang="en-US" sz="2799">
                <a:solidFill>
                  <a:srgbClr val="001A47"/>
                </a:solidFill>
                <a:latin typeface="Cooper Hewitt"/>
              </a:rPr>
              <a:t>Since label was my target and it was a classification column with 0-defaulter and 1-Non-defaulter, so this particular problem was Classification problem. And I have used all Classification algorithms to build my model. By looking into the difference of accuracy score and cross validation score I found RandomForestClassifier as a best model with least difference. Also to get the best model we have to run through multiple models and to avoid the confusion of overfitting we have go through cross validation. Below are the list of classification algorithms I have used in my project.</a:t>
            </a:r>
          </a:p>
          <a:p>
            <a:pPr marL="604516" indent="-302258" lvl="1">
              <a:lnSpc>
                <a:spcPts val="3919"/>
              </a:lnSpc>
              <a:buFont typeface="Arial"/>
              <a:buChar char="•"/>
            </a:pPr>
            <a:r>
              <a:rPr lang="en-US" sz="2799">
                <a:solidFill>
                  <a:srgbClr val="001A47"/>
                </a:solidFill>
                <a:latin typeface="Cooper Hewitt"/>
              </a:rPr>
              <a:t>Decision Tree Model</a:t>
            </a:r>
          </a:p>
          <a:p>
            <a:pPr marL="604516" indent="-302258" lvl="1">
              <a:lnSpc>
                <a:spcPts val="3919"/>
              </a:lnSpc>
              <a:buFont typeface="Arial"/>
              <a:buChar char="•"/>
            </a:pPr>
            <a:r>
              <a:rPr lang="en-US" sz="2799">
                <a:solidFill>
                  <a:srgbClr val="001A47"/>
                </a:solidFill>
                <a:latin typeface="Cooper Hewitt"/>
              </a:rPr>
              <a:t>Random Forest Classifier</a:t>
            </a:r>
          </a:p>
          <a:p>
            <a:pPr marL="604516" indent="-302258" lvl="1">
              <a:lnSpc>
                <a:spcPts val="3919"/>
              </a:lnSpc>
              <a:buFont typeface="Arial"/>
              <a:buChar char="•"/>
            </a:pPr>
            <a:r>
              <a:rPr lang="en-US" sz="2799">
                <a:solidFill>
                  <a:srgbClr val="001A47"/>
                </a:solidFill>
                <a:latin typeface="Cooper Hewitt"/>
              </a:rPr>
              <a:t>KNN Classifier</a:t>
            </a:r>
          </a:p>
          <a:p>
            <a:pPr marL="604516" indent="-302258" lvl="1">
              <a:lnSpc>
                <a:spcPts val="3919"/>
              </a:lnSpc>
              <a:buFont typeface="Arial"/>
              <a:buChar char="•"/>
            </a:pPr>
            <a:r>
              <a:rPr lang="en-US" sz="2799">
                <a:solidFill>
                  <a:srgbClr val="001A47"/>
                </a:solidFill>
                <a:latin typeface="Cooper Hewitt"/>
              </a:rPr>
              <a:t>XGB Classifier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91203"/>
            <a:chOff x="0" y="0"/>
            <a:chExt cx="6186311" cy="1079493"/>
          </a:xfrm>
        </p:grpSpPr>
        <p:sp>
          <p:nvSpPr>
            <p:cNvPr name="Freeform 3" id="3"/>
            <p:cNvSpPr/>
            <p:nvPr/>
          </p:nvSpPr>
          <p:spPr>
            <a:xfrm>
              <a:off x="0" y="0"/>
              <a:ext cx="6186311" cy="1079493"/>
            </a:xfrm>
            <a:custGeom>
              <a:avLst/>
              <a:gdLst/>
              <a:ahLst/>
              <a:cxnLst/>
              <a:rect r="r" b="b" t="t" l="l"/>
              <a:pathLst>
                <a:path h="1079493" w="6186311">
                  <a:moveTo>
                    <a:pt x="0" y="0"/>
                  </a:moveTo>
                  <a:lnTo>
                    <a:pt x="6186311" y="0"/>
                  </a:lnTo>
                  <a:lnTo>
                    <a:pt x="6186311" y="1079493"/>
                  </a:lnTo>
                  <a:lnTo>
                    <a:pt x="0" y="1079493"/>
                  </a:lnTo>
                  <a:close/>
                </a:path>
              </a:pathLst>
            </a:custGeom>
            <a:solidFill>
              <a:srgbClr val="347571"/>
            </a:solidFill>
          </p:spPr>
        </p:sp>
      </p:grpSp>
      <p:sp>
        <p:nvSpPr>
          <p:cNvPr name="TextBox 4" id="4"/>
          <p:cNvSpPr txBox="true"/>
          <p:nvPr/>
        </p:nvSpPr>
        <p:spPr>
          <a:xfrm rot="0">
            <a:off x="3274027" y="1171575"/>
            <a:ext cx="11739946" cy="1680010"/>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DECISION TREE CLASSIFIER MODEL</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9613155" y="3639367"/>
            <a:ext cx="7646145" cy="3997908"/>
          </a:xfrm>
          <a:prstGeom prst="rect">
            <a:avLst/>
          </a:prstGeom>
        </p:spPr>
      </p:pic>
      <p:sp>
        <p:nvSpPr>
          <p:cNvPr name="TextBox 8" id="8"/>
          <p:cNvSpPr txBox="true"/>
          <p:nvPr/>
        </p:nvSpPr>
        <p:spPr>
          <a:xfrm rot="0">
            <a:off x="1202700" y="3549806"/>
            <a:ext cx="7689956" cy="4034155"/>
          </a:xfrm>
          <a:prstGeom prst="rect">
            <a:avLst/>
          </a:prstGeom>
        </p:spPr>
        <p:txBody>
          <a:bodyPr anchor="t" rtlCol="false" tIns="0" lIns="0" bIns="0" rIns="0">
            <a:spAutoFit/>
          </a:bodyPr>
          <a:lstStyle/>
          <a:p>
            <a:pPr algn="l">
              <a:lnSpc>
                <a:spcPts val="3919"/>
              </a:lnSpc>
              <a:spcBef>
                <a:spcPct val="0"/>
              </a:spcBef>
            </a:pPr>
            <a:r>
              <a:rPr lang="en-US" sz="2799">
                <a:solidFill>
                  <a:srgbClr val="001A47"/>
                </a:solidFill>
                <a:latin typeface="Cooper Hewitt"/>
              </a:rPr>
              <a:t>I found the best random state which yields the best score and then fit the model. Accuracy score for Decision Tree Model was 91.57%. I have tuned with different parameters and the score has decreased to 80.86%. The CV Score of Decision tree model without tuned parameters are 91.14%. The Confusion Matrix of actual and predicted values using Decision Tree model 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91203"/>
            <a:chOff x="0" y="0"/>
            <a:chExt cx="6186311" cy="1079493"/>
          </a:xfrm>
        </p:grpSpPr>
        <p:sp>
          <p:nvSpPr>
            <p:cNvPr name="Freeform 3" id="3"/>
            <p:cNvSpPr/>
            <p:nvPr/>
          </p:nvSpPr>
          <p:spPr>
            <a:xfrm>
              <a:off x="0" y="0"/>
              <a:ext cx="6186311" cy="1079493"/>
            </a:xfrm>
            <a:custGeom>
              <a:avLst/>
              <a:gdLst/>
              <a:ahLst/>
              <a:cxnLst/>
              <a:rect r="r" b="b" t="t" l="l"/>
              <a:pathLst>
                <a:path h="1079493" w="6186311">
                  <a:moveTo>
                    <a:pt x="0" y="0"/>
                  </a:moveTo>
                  <a:lnTo>
                    <a:pt x="6186311" y="0"/>
                  </a:lnTo>
                  <a:lnTo>
                    <a:pt x="6186311" y="1079493"/>
                  </a:lnTo>
                  <a:lnTo>
                    <a:pt x="0" y="1079493"/>
                  </a:lnTo>
                  <a:close/>
                </a:path>
              </a:pathLst>
            </a:custGeom>
            <a:solidFill>
              <a:srgbClr val="347571"/>
            </a:solidFill>
          </p:spPr>
        </p:sp>
      </p:grpSp>
      <p:sp>
        <p:nvSpPr>
          <p:cNvPr name="TextBox 4" id="4"/>
          <p:cNvSpPr txBox="true"/>
          <p:nvPr/>
        </p:nvSpPr>
        <p:spPr>
          <a:xfrm rot="0">
            <a:off x="3274027" y="1171575"/>
            <a:ext cx="11739946" cy="1680010"/>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RANDOM FOREST CLASSIFIER MODEL</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pic>
        <p:nvPicPr>
          <p:cNvPr name="Picture 7" id="7"/>
          <p:cNvPicPr>
            <a:picLocks noChangeAspect="true"/>
          </p:cNvPicPr>
          <p:nvPr/>
        </p:nvPicPr>
        <p:blipFill>
          <a:blip r:embed="rId4"/>
          <a:srcRect l="81" t="0" r="34489" b="0"/>
          <a:stretch>
            <a:fillRect/>
          </a:stretch>
        </p:blipFill>
        <p:spPr>
          <a:xfrm flipH="false" flipV="false" rot="0">
            <a:off x="10496809" y="3692681"/>
            <a:ext cx="6762491" cy="4107715"/>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202700" y="7088661"/>
            <a:ext cx="9252556" cy="1423470"/>
          </a:xfrm>
          <a:prstGeom prst="rect">
            <a:avLst/>
          </a:prstGeom>
        </p:spPr>
      </p:pic>
      <p:sp>
        <p:nvSpPr>
          <p:cNvPr name="TextBox 9" id="9"/>
          <p:cNvSpPr txBox="true"/>
          <p:nvPr/>
        </p:nvSpPr>
        <p:spPr>
          <a:xfrm rot="0">
            <a:off x="1202700" y="3549806"/>
            <a:ext cx="7689956" cy="3538855"/>
          </a:xfrm>
          <a:prstGeom prst="rect">
            <a:avLst/>
          </a:prstGeom>
        </p:spPr>
        <p:txBody>
          <a:bodyPr anchor="t" rtlCol="false" tIns="0" lIns="0" bIns="0" rIns="0">
            <a:spAutoFit/>
          </a:bodyPr>
          <a:lstStyle/>
          <a:p>
            <a:pPr>
              <a:lnSpc>
                <a:spcPts val="3919"/>
              </a:lnSpc>
            </a:pPr>
            <a:r>
              <a:rPr lang="en-US" sz="2799">
                <a:solidFill>
                  <a:srgbClr val="001A47"/>
                </a:solidFill>
                <a:latin typeface="Cooper Hewitt"/>
              </a:rPr>
              <a:t>II first found the best random state and fit the model. I got a score of 95.26 % and a CV Score of 94.92%. Hence, I selected the random forest as the best model and saved the model. While performing the fitting of the final model, my score was improved, and it became 95.59%. </a:t>
            </a:r>
          </a:p>
          <a:p>
            <a:pPr algn="l">
              <a:lnSpc>
                <a:spcPts val="3919"/>
              </a:lnSpc>
              <a:spcBef>
                <a:spcPct val="0"/>
              </a:spcBef>
            </a:pPr>
            <a:r>
              <a:rPr lang="en-US" sz="2799">
                <a:solidFill>
                  <a:srgbClr val="001A47"/>
                </a:solidFill>
                <a:latin typeface="Cooper Hewitt"/>
              </a:rPr>
              <a:t>CV Score: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91203"/>
            <a:chOff x="0" y="0"/>
            <a:chExt cx="6186311" cy="1079493"/>
          </a:xfrm>
        </p:grpSpPr>
        <p:sp>
          <p:nvSpPr>
            <p:cNvPr name="Freeform 3" id="3"/>
            <p:cNvSpPr/>
            <p:nvPr/>
          </p:nvSpPr>
          <p:spPr>
            <a:xfrm>
              <a:off x="0" y="0"/>
              <a:ext cx="6186311" cy="1079493"/>
            </a:xfrm>
            <a:custGeom>
              <a:avLst/>
              <a:gdLst/>
              <a:ahLst/>
              <a:cxnLst/>
              <a:rect r="r" b="b" t="t" l="l"/>
              <a:pathLst>
                <a:path h="1079493" w="6186311">
                  <a:moveTo>
                    <a:pt x="0" y="0"/>
                  </a:moveTo>
                  <a:lnTo>
                    <a:pt x="6186311" y="0"/>
                  </a:lnTo>
                  <a:lnTo>
                    <a:pt x="6186311" y="1079493"/>
                  </a:lnTo>
                  <a:lnTo>
                    <a:pt x="0" y="1079493"/>
                  </a:lnTo>
                  <a:close/>
                </a:path>
              </a:pathLst>
            </a:custGeom>
            <a:solidFill>
              <a:srgbClr val="347571"/>
            </a:solidFill>
          </p:spPr>
        </p:sp>
      </p:grpSp>
      <p:sp>
        <p:nvSpPr>
          <p:cNvPr name="TextBox 4" id="4"/>
          <p:cNvSpPr txBox="true"/>
          <p:nvPr/>
        </p:nvSpPr>
        <p:spPr>
          <a:xfrm rot="0">
            <a:off x="3274027" y="1171575"/>
            <a:ext cx="11739946" cy="870385"/>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KNN CLASSIFIER MODEL</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pic>
        <p:nvPicPr>
          <p:cNvPr name="Picture 7" id="7"/>
          <p:cNvPicPr>
            <a:picLocks noChangeAspect="true"/>
          </p:cNvPicPr>
          <p:nvPr/>
        </p:nvPicPr>
        <p:blipFill>
          <a:blip r:embed="rId4"/>
          <a:srcRect l="0" t="0" r="31939" b="0"/>
          <a:stretch>
            <a:fillRect/>
          </a:stretch>
        </p:blipFill>
        <p:spPr>
          <a:xfrm flipH="false" flipV="false" rot="0">
            <a:off x="9144000" y="3692681"/>
            <a:ext cx="7559548" cy="4601140"/>
          </a:xfrm>
          <a:prstGeom prst="rect">
            <a:avLst/>
          </a:prstGeom>
        </p:spPr>
      </p:pic>
      <p:sp>
        <p:nvSpPr>
          <p:cNvPr name="TextBox 8" id="8"/>
          <p:cNvSpPr txBox="true"/>
          <p:nvPr/>
        </p:nvSpPr>
        <p:spPr>
          <a:xfrm rot="0">
            <a:off x="1202700" y="3549806"/>
            <a:ext cx="7689956" cy="2052955"/>
          </a:xfrm>
          <a:prstGeom prst="rect">
            <a:avLst/>
          </a:prstGeom>
        </p:spPr>
        <p:txBody>
          <a:bodyPr anchor="t" rtlCol="false" tIns="0" lIns="0" bIns="0" rIns="0">
            <a:spAutoFit/>
          </a:bodyPr>
          <a:lstStyle/>
          <a:p>
            <a:pPr>
              <a:lnSpc>
                <a:spcPts val="3919"/>
              </a:lnSpc>
            </a:pPr>
            <a:r>
              <a:rPr lang="en-US" sz="2799">
                <a:solidFill>
                  <a:srgbClr val="001A47"/>
                </a:solidFill>
                <a:latin typeface="Cooper Hewitt"/>
              </a:rPr>
              <a:t>For KNN Model, the Accuracy score is 89.99%. The CV Score for the KNN Model is 90.40%.  Confusion matrix of the KNN Model is: </a:t>
            </a:r>
          </a:p>
          <a:p>
            <a:pPr algn="l">
              <a:lnSpc>
                <a:spcPts val="391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91203"/>
            <a:chOff x="0" y="0"/>
            <a:chExt cx="6186311" cy="1079493"/>
          </a:xfrm>
        </p:grpSpPr>
        <p:sp>
          <p:nvSpPr>
            <p:cNvPr name="Freeform 3" id="3"/>
            <p:cNvSpPr/>
            <p:nvPr/>
          </p:nvSpPr>
          <p:spPr>
            <a:xfrm>
              <a:off x="0" y="0"/>
              <a:ext cx="6186311" cy="1079493"/>
            </a:xfrm>
            <a:custGeom>
              <a:avLst/>
              <a:gdLst/>
              <a:ahLst/>
              <a:cxnLst/>
              <a:rect r="r" b="b" t="t" l="l"/>
              <a:pathLst>
                <a:path h="1079493" w="6186311">
                  <a:moveTo>
                    <a:pt x="0" y="0"/>
                  </a:moveTo>
                  <a:lnTo>
                    <a:pt x="6186311" y="0"/>
                  </a:lnTo>
                  <a:lnTo>
                    <a:pt x="6186311" y="1079493"/>
                  </a:lnTo>
                  <a:lnTo>
                    <a:pt x="0" y="1079493"/>
                  </a:lnTo>
                  <a:close/>
                </a:path>
              </a:pathLst>
            </a:custGeom>
            <a:solidFill>
              <a:srgbClr val="347571"/>
            </a:solidFill>
          </p:spPr>
        </p:sp>
      </p:grpSp>
      <p:sp>
        <p:nvSpPr>
          <p:cNvPr name="TextBox 4" id="4"/>
          <p:cNvSpPr txBox="true"/>
          <p:nvPr/>
        </p:nvSpPr>
        <p:spPr>
          <a:xfrm rot="0">
            <a:off x="3274027" y="1171575"/>
            <a:ext cx="11739946" cy="870385"/>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XGB CLASSIFIER MODEL</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pic>
        <p:nvPicPr>
          <p:cNvPr name="Picture 7" id="7"/>
          <p:cNvPicPr>
            <a:picLocks noChangeAspect="true"/>
          </p:cNvPicPr>
          <p:nvPr/>
        </p:nvPicPr>
        <p:blipFill>
          <a:blip r:embed="rId4"/>
          <a:srcRect l="0" t="0" r="42327" b="0"/>
          <a:stretch>
            <a:fillRect/>
          </a:stretch>
        </p:blipFill>
        <p:spPr>
          <a:xfrm flipH="false" flipV="false" rot="0">
            <a:off x="1028700" y="4431407"/>
            <a:ext cx="6449505" cy="4611794"/>
          </a:xfrm>
          <a:prstGeom prst="rect">
            <a:avLst/>
          </a:prstGeom>
        </p:spPr>
      </p:pic>
      <p:pic>
        <p:nvPicPr>
          <p:cNvPr name="Picture 8" id="8"/>
          <p:cNvPicPr>
            <a:picLocks noChangeAspect="true"/>
          </p:cNvPicPr>
          <p:nvPr/>
        </p:nvPicPr>
        <p:blipFill>
          <a:blip r:embed="rId5"/>
          <a:srcRect l="0" t="0" r="30831" b="0"/>
          <a:stretch>
            <a:fillRect/>
          </a:stretch>
        </p:blipFill>
        <p:spPr>
          <a:xfrm flipH="false" flipV="false" rot="0">
            <a:off x="8460052" y="5686892"/>
            <a:ext cx="8095923" cy="1050412"/>
          </a:xfrm>
          <a:prstGeom prst="rect">
            <a:avLst/>
          </a:prstGeom>
        </p:spPr>
      </p:pic>
      <p:sp>
        <p:nvSpPr>
          <p:cNvPr name="TextBox 9" id="9"/>
          <p:cNvSpPr txBox="true"/>
          <p:nvPr/>
        </p:nvSpPr>
        <p:spPr>
          <a:xfrm rot="0">
            <a:off x="1028700" y="3396896"/>
            <a:ext cx="7689956" cy="1557655"/>
          </a:xfrm>
          <a:prstGeom prst="rect">
            <a:avLst/>
          </a:prstGeom>
        </p:spPr>
        <p:txBody>
          <a:bodyPr anchor="t" rtlCol="false" tIns="0" lIns="0" bIns="0" rIns="0">
            <a:spAutoFit/>
          </a:bodyPr>
          <a:lstStyle/>
          <a:p>
            <a:pPr>
              <a:lnSpc>
                <a:spcPts val="3919"/>
              </a:lnSpc>
            </a:pPr>
            <a:r>
              <a:rPr lang="en-US" sz="2799">
                <a:solidFill>
                  <a:srgbClr val="001A47"/>
                </a:solidFill>
                <a:latin typeface="Cooper Hewitt"/>
              </a:rPr>
              <a:t>The Accuracy score of XGB Model is 94.95% and CV Score of 93.63%.</a:t>
            </a:r>
          </a:p>
          <a:p>
            <a:pPr algn="l">
              <a:lnSpc>
                <a:spcPts val="391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239714" y="1153944"/>
            <a:ext cx="5019586" cy="7979111"/>
          </a:xfrm>
          <a:prstGeom prst="rect">
            <a:avLst/>
          </a:prstGeom>
        </p:spPr>
      </p:pic>
      <p:sp>
        <p:nvSpPr>
          <p:cNvPr name="TextBox 3" id="3"/>
          <p:cNvSpPr txBox="true"/>
          <p:nvPr/>
        </p:nvSpPr>
        <p:spPr>
          <a:xfrm rot="0">
            <a:off x="1028700" y="1209675"/>
            <a:ext cx="10970855" cy="1046428"/>
          </a:xfrm>
          <a:prstGeom prst="rect">
            <a:avLst/>
          </a:prstGeom>
        </p:spPr>
        <p:txBody>
          <a:bodyPr anchor="t" rtlCol="false" tIns="0" lIns="0" bIns="0" rIns="0">
            <a:spAutoFit/>
          </a:bodyPr>
          <a:lstStyle/>
          <a:p>
            <a:pPr marL="0" indent="0" lvl="0">
              <a:lnSpc>
                <a:spcPts val="7758"/>
              </a:lnSpc>
              <a:spcBef>
                <a:spcPct val="0"/>
              </a:spcBef>
            </a:pPr>
            <a:r>
              <a:rPr lang="en-US" sz="8081">
                <a:solidFill>
                  <a:srgbClr val="347571"/>
                </a:solidFill>
                <a:latin typeface="Intro Rust"/>
              </a:rPr>
              <a:t>AGENDA</a:t>
            </a:r>
          </a:p>
        </p:txBody>
      </p:sp>
      <p:sp>
        <p:nvSpPr>
          <p:cNvPr name="TextBox 4" id="4"/>
          <p:cNvSpPr txBox="true"/>
          <p:nvPr/>
        </p:nvSpPr>
        <p:spPr>
          <a:xfrm rot="0">
            <a:off x="1028700" y="2386434"/>
            <a:ext cx="11211014" cy="6510655"/>
          </a:xfrm>
          <a:prstGeom prst="rect">
            <a:avLst/>
          </a:prstGeom>
        </p:spPr>
        <p:txBody>
          <a:bodyPr anchor="t" rtlCol="false" tIns="0" lIns="0" bIns="0" rIns="0">
            <a:spAutoFit/>
          </a:bodyPr>
          <a:lstStyle/>
          <a:p>
            <a:pPr marL="604516" indent="-302258" lvl="1">
              <a:lnSpc>
                <a:spcPts val="3919"/>
              </a:lnSpc>
              <a:buFont typeface="Arial"/>
              <a:buChar char="•"/>
            </a:pPr>
            <a:r>
              <a:rPr lang="en-US" sz="2799">
                <a:solidFill>
                  <a:srgbClr val="001A47"/>
                </a:solidFill>
                <a:latin typeface="Cooper Hewitt"/>
              </a:rPr>
              <a:t>Overview.</a:t>
            </a:r>
          </a:p>
          <a:p>
            <a:pPr marL="604516" indent="-302258" lvl="1">
              <a:lnSpc>
                <a:spcPts val="3919"/>
              </a:lnSpc>
              <a:buFont typeface="Arial"/>
              <a:buChar char="•"/>
            </a:pPr>
            <a:r>
              <a:rPr lang="en-US" sz="2799">
                <a:solidFill>
                  <a:srgbClr val="001A47"/>
                </a:solidFill>
                <a:latin typeface="Cooper Hewitt"/>
              </a:rPr>
              <a:t>Problem Statement.</a:t>
            </a:r>
          </a:p>
          <a:p>
            <a:pPr marL="604516" indent="-302258" lvl="1">
              <a:lnSpc>
                <a:spcPts val="3919"/>
              </a:lnSpc>
              <a:buFont typeface="Arial"/>
              <a:buChar char="•"/>
            </a:pPr>
            <a:r>
              <a:rPr lang="en-US" sz="2799">
                <a:solidFill>
                  <a:srgbClr val="001A47"/>
                </a:solidFill>
                <a:latin typeface="Cooper Hewitt"/>
              </a:rPr>
              <a:t>What is Micro Credit?</a:t>
            </a:r>
          </a:p>
          <a:p>
            <a:pPr marL="604516" indent="-302258" lvl="1">
              <a:lnSpc>
                <a:spcPts val="3919"/>
              </a:lnSpc>
              <a:buFont typeface="Arial"/>
              <a:buChar char="•"/>
            </a:pPr>
            <a:r>
              <a:rPr lang="en-US" sz="2799">
                <a:solidFill>
                  <a:srgbClr val="001A47"/>
                </a:solidFill>
                <a:latin typeface="Cooper Hewitt"/>
              </a:rPr>
              <a:t>Importance of Micro Credit Defaulter Model.</a:t>
            </a:r>
          </a:p>
          <a:p>
            <a:pPr marL="604516" indent="-302258" lvl="1">
              <a:lnSpc>
                <a:spcPts val="3919"/>
              </a:lnSpc>
              <a:buFont typeface="Arial"/>
              <a:buChar char="•"/>
            </a:pPr>
            <a:r>
              <a:rPr lang="en-US" sz="2799">
                <a:solidFill>
                  <a:srgbClr val="001A47"/>
                </a:solidFill>
                <a:latin typeface="Cooper Hewitt"/>
              </a:rPr>
              <a:t>Exploratory data analysis.</a:t>
            </a:r>
          </a:p>
          <a:p>
            <a:pPr marL="604516" indent="-302258" lvl="1">
              <a:lnSpc>
                <a:spcPts val="3919"/>
              </a:lnSpc>
              <a:buFont typeface="Arial"/>
              <a:buChar char="•"/>
            </a:pPr>
            <a:r>
              <a:rPr lang="en-US" sz="2799">
                <a:solidFill>
                  <a:srgbClr val="001A47"/>
                </a:solidFill>
                <a:latin typeface="Cooper Hewitt"/>
              </a:rPr>
              <a:t>Visualizations.</a:t>
            </a:r>
          </a:p>
          <a:p>
            <a:pPr marL="604516" indent="-302258" lvl="1">
              <a:lnSpc>
                <a:spcPts val="3919"/>
              </a:lnSpc>
              <a:buFont typeface="Arial"/>
              <a:buChar char="•"/>
            </a:pPr>
            <a:r>
              <a:rPr lang="en-US" sz="2799">
                <a:solidFill>
                  <a:srgbClr val="001A47"/>
                </a:solidFill>
                <a:latin typeface="Cooper Hewitt"/>
              </a:rPr>
              <a:t>Analysis.</a:t>
            </a:r>
          </a:p>
          <a:p>
            <a:pPr marL="604516" indent="-302258" lvl="1">
              <a:lnSpc>
                <a:spcPts val="3919"/>
              </a:lnSpc>
              <a:buFont typeface="Arial"/>
              <a:buChar char="•"/>
            </a:pPr>
            <a:r>
              <a:rPr lang="en-US" sz="2799">
                <a:solidFill>
                  <a:srgbClr val="001A47"/>
                </a:solidFill>
                <a:latin typeface="Cooper Hewitt"/>
              </a:rPr>
              <a:t>Data cleaning steps.</a:t>
            </a:r>
          </a:p>
          <a:p>
            <a:pPr marL="604516" indent="-302258" lvl="1">
              <a:lnSpc>
                <a:spcPts val="3919"/>
              </a:lnSpc>
              <a:buFont typeface="Arial"/>
              <a:buChar char="•"/>
            </a:pPr>
            <a:r>
              <a:rPr lang="en-US" sz="2799">
                <a:solidFill>
                  <a:srgbClr val="001A47"/>
                </a:solidFill>
                <a:latin typeface="Cooper Hewitt"/>
              </a:rPr>
              <a:t>Data Balancing.</a:t>
            </a:r>
          </a:p>
          <a:p>
            <a:pPr marL="604516" indent="-302258" lvl="1">
              <a:lnSpc>
                <a:spcPts val="3919"/>
              </a:lnSpc>
              <a:buFont typeface="Arial"/>
              <a:buChar char="•"/>
            </a:pPr>
            <a:r>
              <a:rPr lang="en-US" sz="2799">
                <a:solidFill>
                  <a:srgbClr val="001A47"/>
                </a:solidFill>
                <a:latin typeface="Cooper Hewitt"/>
              </a:rPr>
              <a:t>Model Building.</a:t>
            </a:r>
          </a:p>
          <a:p>
            <a:pPr marL="604516" indent="-302258" lvl="1">
              <a:lnSpc>
                <a:spcPts val="3919"/>
              </a:lnSpc>
              <a:buFont typeface="Arial"/>
              <a:buChar char="•"/>
            </a:pPr>
            <a:r>
              <a:rPr lang="en-US" sz="2799">
                <a:solidFill>
                  <a:srgbClr val="001A47"/>
                </a:solidFill>
                <a:latin typeface="Cooper Hewitt"/>
              </a:rPr>
              <a:t>ROC-AUC Curve.</a:t>
            </a:r>
          </a:p>
          <a:p>
            <a:pPr marL="604516" indent="-302258" lvl="1">
              <a:lnSpc>
                <a:spcPts val="3919"/>
              </a:lnSpc>
              <a:buFont typeface="Arial"/>
              <a:buChar char="•"/>
            </a:pPr>
            <a:r>
              <a:rPr lang="en-US" sz="2799">
                <a:solidFill>
                  <a:srgbClr val="001A47"/>
                </a:solidFill>
                <a:latin typeface="Cooper Hewitt"/>
              </a:rPr>
              <a:t>Saving the model and predictions from saved best model.</a:t>
            </a:r>
          </a:p>
          <a:p>
            <a:pPr marL="604516" indent="-302258" lvl="1">
              <a:lnSpc>
                <a:spcPts val="3919"/>
              </a:lnSpc>
              <a:buFont typeface="Arial"/>
              <a:buChar char="•"/>
            </a:pPr>
            <a:r>
              <a:rPr lang="en-US" sz="2799">
                <a:solidFill>
                  <a:srgbClr val="001A47"/>
                </a:solidFill>
                <a:latin typeface="Cooper Hewitt"/>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47571"/>
        </a:solidFill>
      </p:bgPr>
    </p:bg>
    <p:spTree>
      <p:nvGrpSpPr>
        <p:cNvPr id="1" name=""/>
        <p:cNvGrpSpPr/>
        <p:nvPr/>
      </p:nvGrpSpPr>
      <p:grpSpPr>
        <a:xfrm>
          <a:off x="0" y="0"/>
          <a:ext cx="0" cy="0"/>
          <a:chOff x="0" y="0"/>
          <a:chExt cx="0" cy="0"/>
        </a:xfrm>
      </p:grpSpPr>
      <p:grpSp>
        <p:nvGrpSpPr>
          <p:cNvPr name="Group 2" id="2"/>
          <p:cNvGrpSpPr/>
          <p:nvPr/>
        </p:nvGrpSpPr>
        <p:grpSpPr>
          <a:xfrm rot="0">
            <a:off x="4122096" y="1264814"/>
            <a:ext cx="12767553" cy="7757371"/>
            <a:chOff x="0" y="0"/>
            <a:chExt cx="4318901" cy="2624098"/>
          </a:xfrm>
        </p:grpSpPr>
        <p:sp>
          <p:nvSpPr>
            <p:cNvPr name="Freeform 3" id="3"/>
            <p:cNvSpPr/>
            <p:nvPr/>
          </p:nvSpPr>
          <p:spPr>
            <a:xfrm>
              <a:off x="0" y="0"/>
              <a:ext cx="4318901" cy="2624098"/>
            </a:xfrm>
            <a:custGeom>
              <a:avLst/>
              <a:gdLst/>
              <a:ahLst/>
              <a:cxnLst/>
              <a:rect r="r" b="b" t="t" l="l"/>
              <a:pathLst>
                <a:path h="2624098" w="4318901">
                  <a:moveTo>
                    <a:pt x="0" y="0"/>
                  </a:moveTo>
                  <a:lnTo>
                    <a:pt x="4318901" y="0"/>
                  </a:lnTo>
                  <a:lnTo>
                    <a:pt x="4318901" y="2624098"/>
                  </a:lnTo>
                  <a:lnTo>
                    <a:pt x="0" y="2624098"/>
                  </a:lnTo>
                  <a:close/>
                </a:path>
              </a:pathLst>
            </a:custGeom>
            <a:solidFill>
              <a:srgbClr val="F3F0EC"/>
            </a:solidFill>
          </p:spPr>
        </p:sp>
      </p:grpSp>
      <p:sp>
        <p:nvSpPr>
          <p:cNvPr name="TextBox 4" id="4"/>
          <p:cNvSpPr txBox="true"/>
          <p:nvPr/>
        </p:nvSpPr>
        <p:spPr>
          <a:xfrm rot="0">
            <a:off x="4122096" y="1502939"/>
            <a:ext cx="12767553" cy="1345693"/>
          </a:xfrm>
          <a:prstGeom prst="rect">
            <a:avLst/>
          </a:prstGeom>
        </p:spPr>
        <p:txBody>
          <a:bodyPr anchor="t" rtlCol="false" tIns="0" lIns="0" bIns="0" rIns="0">
            <a:spAutoFit/>
          </a:bodyPr>
          <a:lstStyle/>
          <a:p>
            <a:pPr algn="ctr" marL="0" indent="0" lvl="0">
              <a:lnSpc>
                <a:spcPts val="9984"/>
              </a:lnSpc>
              <a:spcBef>
                <a:spcPct val="0"/>
              </a:spcBef>
            </a:pPr>
            <a:r>
              <a:rPr lang="en-US" sz="10400">
                <a:solidFill>
                  <a:srgbClr val="347571"/>
                </a:solidFill>
                <a:latin typeface="Intro Rust"/>
              </a:rPr>
              <a:t>AUC-ROC CURVE</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3015" y="1264814"/>
            <a:ext cx="5204491" cy="7757371"/>
          </a:xfrm>
          <a:prstGeom prst="rect">
            <a:avLst/>
          </a:prstGeom>
        </p:spPr>
      </p:pic>
      <p:pic>
        <p:nvPicPr>
          <p:cNvPr name="Picture 6" id="6"/>
          <p:cNvPicPr>
            <a:picLocks noChangeAspect="true"/>
          </p:cNvPicPr>
          <p:nvPr/>
        </p:nvPicPr>
        <p:blipFill>
          <a:blip r:embed="rId4"/>
          <a:srcRect l="0" t="0" r="15308" b="0"/>
          <a:stretch>
            <a:fillRect/>
          </a:stretch>
        </p:blipFill>
        <p:spPr>
          <a:xfrm flipH="false" flipV="false" rot="0">
            <a:off x="5977506" y="2648912"/>
            <a:ext cx="8569748" cy="5124282"/>
          </a:xfrm>
          <a:prstGeom prst="rect">
            <a:avLst/>
          </a:prstGeom>
        </p:spPr>
      </p:pic>
      <p:sp>
        <p:nvSpPr>
          <p:cNvPr name="TextBox 7" id="7"/>
          <p:cNvSpPr txBox="true"/>
          <p:nvPr/>
        </p:nvSpPr>
        <p:spPr>
          <a:xfrm rot="0">
            <a:off x="5977506" y="7959831"/>
            <a:ext cx="10912143" cy="567055"/>
          </a:xfrm>
          <a:prstGeom prst="rect">
            <a:avLst/>
          </a:prstGeom>
        </p:spPr>
        <p:txBody>
          <a:bodyPr anchor="t" rtlCol="false" tIns="0" lIns="0" bIns="0" rIns="0">
            <a:spAutoFit/>
          </a:bodyPr>
          <a:lstStyle/>
          <a:p>
            <a:pPr algn="l">
              <a:lnSpc>
                <a:spcPts val="3919"/>
              </a:lnSpc>
              <a:spcBef>
                <a:spcPct val="0"/>
              </a:spcBef>
            </a:pPr>
            <a:r>
              <a:rPr lang="en-US" sz="2799">
                <a:solidFill>
                  <a:srgbClr val="001A47"/>
                </a:solidFill>
                <a:latin typeface="Cooper Hewitt Bold"/>
              </a:rPr>
              <a:t>AUC_ROC Curve of all models shows random forest as Best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75168" y="522649"/>
            <a:ext cx="13737665" cy="9241702"/>
          </a:xfrm>
          <a:prstGeom prst="rect">
            <a:avLst/>
          </a:prstGeom>
        </p:spPr>
      </p:pic>
      <p:grpSp>
        <p:nvGrpSpPr>
          <p:cNvPr name="Group 3" id="3"/>
          <p:cNvGrpSpPr/>
          <p:nvPr/>
        </p:nvGrpSpPr>
        <p:grpSpPr>
          <a:xfrm rot="0">
            <a:off x="4261890" y="1704688"/>
            <a:ext cx="9764220" cy="5812277"/>
            <a:chOff x="0" y="0"/>
            <a:chExt cx="3302959" cy="1966128"/>
          </a:xfrm>
        </p:grpSpPr>
        <p:sp>
          <p:nvSpPr>
            <p:cNvPr name="Freeform 4" id="4"/>
            <p:cNvSpPr/>
            <p:nvPr/>
          </p:nvSpPr>
          <p:spPr>
            <a:xfrm>
              <a:off x="0" y="0"/>
              <a:ext cx="3302958" cy="1966128"/>
            </a:xfrm>
            <a:custGeom>
              <a:avLst/>
              <a:gdLst/>
              <a:ahLst/>
              <a:cxnLst/>
              <a:rect r="r" b="b" t="t" l="l"/>
              <a:pathLst>
                <a:path h="1966128" w="3302958">
                  <a:moveTo>
                    <a:pt x="0" y="0"/>
                  </a:moveTo>
                  <a:lnTo>
                    <a:pt x="3302958" y="0"/>
                  </a:lnTo>
                  <a:lnTo>
                    <a:pt x="3302958" y="1966128"/>
                  </a:lnTo>
                  <a:lnTo>
                    <a:pt x="0" y="1966128"/>
                  </a:lnTo>
                  <a:close/>
                </a:path>
              </a:pathLst>
            </a:custGeom>
            <a:solidFill>
              <a:srgbClr val="F3F0EC"/>
            </a:solidFill>
          </p:spPr>
        </p:sp>
      </p:grpSp>
      <p:pic>
        <p:nvPicPr>
          <p:cNvPr name="Picture 5" id="5"/>
          <p:cNvPicPr>
            <a:picLocks noChangeAspect="true"/>
          </p:cNvPicPr>
          <p:nvPr/>
        </p:nvPicPr>
        <p:blipFill>
          <a:blip r:embed="rId4"/>
          <a:srcRect l="0" t="0" r="44940" b="0"/>
          <a:stretch>
            <a:fillRect/>
          </a:stretch>
        </p:blipFill>
        <p:spPr>
          <a:xfrm flipH="false" flipV="false" rot="0">
            <a:off x="4261890" y="2574433"/>
            <a:ext cx="6975094" cy="1163965"/>
          </a:xfrm>
          <a:prstGeom prst="rect">
            <a:avLst/>
          </a:prstGeom>
        </p:spPr>
      </p:pic>
      <p:pic>
        <p:nvPicPr>
          <p:cNvPr name="Picture 6" id="6"/>
          <p:cNvPicPr>
            <a:picLocks noChangeAspect="true"/>
          </p:cNvPicPr>
          <p:nvPr/>
        </p:nvPicPr>
        <p:blipFill>
          <a:blip r:embed="rId5"/>
          <a:srcRect l="0" t="0" r="0" b="75242"/>
          <a:stretch>
            <a:fillRect/>
          </a:stretch>
        </p:blipFill>
        <p:spPr>
          <a:xfrm flipH="false" flipV="false" rot="0">
            <a:off x="2570406" y="3738397"/>
            <a:ext cx="13442426" cy="3633783"/>
          </a:xfrm>
          <a:prstGeom prst="rect">
            <a:avLst/>
          </a:prstGeom>
        </p:spPr>
      </p:pic>
      <p:pic>
        <p:nvPicPr>
          <p:cNvPr name="Picture 7" id="7"/>
          <p:cNvPicPr>
            <a:picLocks noChangeAspect="true"/>
          </p:cNvPicPr>
          <p:nvPr/>
        </p:nvPicPr>
        <p:blipFill>
          <a:blip r:embed="rId5"/>
          <a:srcRect l="0" t="92921" r="0" b="0"/>
          <a:stretch>
            <a:fillRect/>
          </a:stretch>
        </p:blipFill>
        <p:spPr>
          <a:xfrm flipH="false" flipV="false" rot="0">
            <a:off x="3134773" y="7785042"/>
            <a:ext cx="12191601" cy="942249"/>
          </a:xfrm>
          <a:prstGeom prst="rect">
            <a:avLst/>
          </a:prstGeom>
        </p:spPr>
      </p:pic>
      <p:sp>
        <p:nvSpPr>
          <p:cNvPr name="TextBox 8" id="8"/>
          <p:cNvSpPr txBox="true"/>
          <p:nvPr/>
        </p:nvSpPr>
        <p:spPr>
          <a:xfrm rot="0">
            <a:off x="1028700" y="558944"/>
            <a:ext cx="16230600" cy="2015488"/>
          </a:xfrm>
          <a:prstGeom prst="rect">
            <a:avLst/>
          </a:prstGeom>
        </p:spPr>
        <p:txBody>
          <a:bodyPr anchor="t" rtlCol="false" tIns="0" lIns="0" bIns="0" rIns="0">
            <a:spAutoFit/>
          </a:bodyPr>
          <a:lstStyle/>
          <a:p>
            <a:pPr algn="ctr" marL="0" indent="0" lvl="0">
              <a:lnSpc>
                <a:spcPts val="7679"/>
              </a:lnSpc>
              <a:spcBef>
                <a:spcPct val="0"/>
              </a:spcBef>
            </a:pPr>
            <a:r>
              <a:rPr lang="en-US" sz="7999">
                <a:solidFill>
                  <a:srgbClr val="347571"/>
                </a:solidFill>
                <a:latin typeface="Intro Rust"/>
              </a:rPr>
              <a:t>SAVING THE MODEL AND PREDICTIONS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sp>
        <p:nvSpPr>
          <p:cNvPr name="TextBox 2" id="2"/>
          <p:cNvSpPr txBox="true"/>
          <p:nvPr/>
        </p:nvSpPr>
        <p:spPr>
          <a:xfrm rot="0">
            <a:off x="1227691" y="3193557"/>
            <a:ext cx="6955702" cy="2499737"/>
          </a:xfrm>
          <a:prstGeom prst="rect">
            <a:avLst/>
          </a:prstGeom>
        </p:spPr>
        <p:txBody>
          <a:bodyPr anchor="t" rtlCol="false" tIns="0" lIns="0" bIns="0" rIns="0">
            <a:spAutoFit/>
          </a:bodyPr>
          <a:lstStyle/>
          <a:p>
            <a:pPr algn="ctr" marL="0" indent="0" lvl="0">
              <a:lnSpc>
                <a:spcPts val="9555"/>
              </a:lnSpc>
              <a:spcBef>
                <a:spcPct val="0"/>
              </a:spcBef>
            </a:pPr>
            <a:r>
              <a:rPr lang="en-US" sz="9953">
                <a:solidFill>
                  <a:srgbClr val="347571"/>
                </a:solidFill>
                <a:latin typeface="Intro Rust"/>
              </a:rPr>
              <a:t>THANK YOU</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59942" y="7014575"/>
            <a:ext cx="872480" cy="138689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565386" y="1821326"/>
            <a:ext cx="2061594" cy="138689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95642" y="3554154"/>
            <a:ext cx="1640408" cy="138689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017192" y="5382620"/>
            <a:ext cx="1683862" cy="138689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704657" y="7055528"/>
            <a:ext cx="2095576" cy="138689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129479" y="7078783"/>
            <a:ext cx="2354289" cy="1386890"/>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379962" y="7078783"/>
            <a:ext cx="1534788" cy="1386890"/>
          </a:xfrm>
          <a:prstGeom prst="rect">
            <a:avLst/>
          </a:prstGeom>
        </p:spPr>
      </p:pic>
      <p:pic>
        <p:nvPicPr>
          <p:cNvPr name="Picture 10" id="10"/>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3451290" y="5382620"/>
            <a:ext cx="1301155" cy="1386890"/>
          </a:xfrm>
          <a:prstGeom prst="rect">
            <a:avLst/>
          </a:prstGeom>
        </p:spPr>
      </p:pic>
      <p:pic>
        <p:nvPicPr>
          <p:cNvPr name="Picture 11" id="1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616882" y="5382620"/>
            <a:ext cx="1672784" cy="1386890"/>
          </a:xfrm>
          <a:prstGeom prst="rect">
            <a:avLst/>
          </a:prstGeom>
        </p:spPr>
      </p:pic>
      <p:pic>
        <p:nvPicPr>
          <p:cNvPr name="Picture 12" id="12"/>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1514882" y="3554154"/>
            <a:ext cx="1084296" cy="1386890"/>
          </a:xfrm>
          <a:prstGeom prst="rect">
            <a:avLst/>
          </a:prstGeom>
        </p:spPr>
      </p:pic>
      <p:pic>
        <p:nvPicPr>
          <p:cNvPr name="Picture 13" id="13"/>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9379962" y="1821326"/>
            <a:ext cx="2236920" cy="1386890"/>
          </a:xfrm>
          <a:prstGeom prst="rect">
            <a:avLst/>
          </a:prstGeom>
        </p:spPr>
      </p:pic>
      <p:pic>
        <p:nvPicPr>
          <p:cNvPr name="Picture 14" id="14"/>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3902899" y="1821326"/>
            <a:ext cx="1336458" cy="1386890"/>
          </a:xfrm>
          <a:prstGeom prst="rect">
            <a:avLst/>
          </a:prstGeom>
        </p:spPr>
      </p:pic>
      <p:pic>
        <p:nvPicPr>
          <p:cNvPr name="Picture 15" id="15"/>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12057030" y="1821326"/>
            <a:ext cx="1595794" cy="1386890"/>
          </a:xfrm>
          <a:prstGeom prst="rect">
            <a:avLst/>
          </a:prstGeom>
        </p:spPr>
      </p:pic>
      <p:pic>
        <p:nvPicPr>
          <p:cNvPr name="Picture 16" id="16"/>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498422" y="5382620"/>
            <a:ext cx="847264" cy="1386890"/>
          </a:xfrm>
          <a:prstGeom prst="rect">
            <a:avLst/>
          </a:prstGeom>
        </p:spPr>
      </p:pic>
      <p:pic>
        <p:nvPicPr>
          <p:cNvPr name="Picture 17" id="17"/>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4419568" y="3554154"/>
            <a:ext cx="597624" cy="1386890"/>
          </a:xfrm>
          <a:prstGeom prst="rect">
            <a:avLst/>
          </a:prstGeom>
        </p:spPr>
      </p:pic>
      <p:pic>
        <p:nvPicPr>
          <p:cNvPr name="Picture 18" id="18"/>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9379962" y="3554154"/>
            <a:ext cx="1749518" cy="1386890"/>
          </a:xfrm>
          <a:prstGeom prst="rect">
            <a:avLst/>
          </a:prstGeom>
        </p:spPr>
      </p:pic>
      <p:pic>
        <p:nvPicPr>
          <p:cNvPr name="Picture 19" id="19"/>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2854927" y="3554154"/>
            <a:ext cx="1192726" cy="1386890"/>
          </a:xfrm>
          <a:prstGeom prst="rect">
            <a:avLst/>
          </a:prstGeom>
        </p:spPr>
      </p:pic>
      <p:pic>
        <p:nvPicPr>
          <p:cNvPr name="Picture 20" id="20"/>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9379962" y="5382620"/>
            <a:ext cx="786745" cy="138689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757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51308" y="2348597"/>
            <a:ext cx="7702616" cy="638616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436692" y="2348597"/>
            <a:ext cx="7702616" cy="6386169"/>
          </a:xfrm>
          <a:prstGeom prst="rect">
            <a:avLst/>
          </a:prstGeom>
        </p:spPr>
      </p:pic>
      <p:sp>
        <p:nvSpPr>
          <p:cNvPr name="TextBox 4" id="4"/>
          <p:cNvSpPr txBox="true"/>
          <p:nvPr/>
        </p:nvSpPr>
        <p:spPr>
          <a:xfrm rot="0">
            <a:off x="3851308" y="3849491"/>
            <a:ext cx="10703435" cy="5175798"/>
          </a:xfrm>
          <a:prstGeom prst="rect">
            <a:avLst/>
          </a:prstGeom>
        </p:spPr>
        <p:txBody>
          <a:bodyPr anchor="t" rtlCol="false" tIns="0" lIns="0" bIns="0" rIns="0">
            <a:spAutoFit/>
          </a:bodyPr>
          <a:lstStyle/>
          <a:p>
            <a:pPr>
              <a:lnSpc>
                <a:spcPts val="5044"/>
              </a:lnSpc>
            </a:pPr>
            <a:r>
              <a:rPr lang="en-US" sz="3603">
                <a:solidFill>
                  <a:srgbClr val="F3F0EC"/>
                </a:solidFill>
                <a:latin typeface="Cooper Hewitt"/>
              </a:rPr>
              <a:t>In this particular presentation we will be looking on:</a:t>
            </a:r>
          </a:p>
          <a:p>
            <a:pPr>
              <a:lnSpc>
                <a:spcPts val="5044"/>
              </a:lnSpc>
            </a:pPr>
            <a:r>
              <a:rPr lang="en-US" sz="3603">
                <a:solidFill>
                  <a:srgbClr val="F3F0EC"/>
                </a:solidFill>
                <a:latin typeface="Cooper Hewitt"/>
              </a:rPr>
              <a:t>•How to analyze the dataset of Micro Credit Defaulters.</a:t>
            </a:r>
          </a:p>
          <a:p>
            <a:pPr>
              <a:lnSpc>
                <a:spcPts val="5044"/>
              </a:lnSpc>
            </a:pPr>
            <a:r>
              <a:rPr lang="en-US" sz="3603">
                <a:solidFill>
                  <a:srgbClr val="F3F0EC"/>
                </a:solidFill>
                <a:latin typeface="Cooper Hewitt"/>
              </a:rPr>
              <a:t>•What are the EDA steps in cleaning the dataset.</a:t>
            </a:r>
          </a:p>
          <a:p>
            <a:pPr>
              <a:lnSpc>
                <a:spcPts val="5044"/>
              </a:lnSpc>
            </a:pPr>
            <a:r>
              <a:rPr lang="en-US" sz="3603">
                <a:solidFill>
                  <a:srgbClr val="F3F0EC"/>
                </a:solidFill>
                <a:latin typeface="Cooper Hewitt"/>
              </a:rPr>
              <a:t>•Overall analysis on the problem.</a:t>
            </a:r>
          </a:p>
          <a:p>
            <a:pPr>
              <a:lnSpc>
                <a:spcPts val="5044"/>
              </a:lnSpc>
            </a:pPr>
            <a:r>
              <a:rPr lang="en-US" sz="3603">
                <a:solidFill>
                  <a:srgbClr val="F3F0EC"/>
                </a:solidFill>
                <a:latin typeface="Cooper Hewitt"/>
              </a:rPr>
              <a:t>•Model building from the cleaned dataset.</a:t>
            </a:r>
          </a:p>
          <a:p>
            <a:pPr>
              <a:lnSpc>
                <a:spcPts val="5044"/>
              </a:lnSpc>
            </a:pPr>
            <a:r>
              <a:rPr lang="en-US" sz="3603">
                <a:solidFill>
                  <a:srgbClr val="F3F0EC"/>
                </a:solidFill>
                <a:latin typeface="Cooper Hewitt"/>
              </a:rPr>
              <a:t>•Predicting defaulters for saved model.</a:t>
            </a:r>
          </a:p>
          <a:p>
            <a:pPr algn="ctr" marL="0" indent="0" lvl="0">
              <a:lnSpc>
                <a:spcPts val="5044"/>
              </a:lnSpc>
              <a:spcBef>
                <a:spcPct val="0"/>
              </a:spcBef>
            </a:pPr>
          </a:p>
        </p:txBody>
      </p:sp>
      <p:sp>
        <p:nvSpPr>
          <p:cNvPr name="TextBox 5" id="5"/>
          <p:cNvSpPr txBox="true"/>
          <p:nvPr/>
        </p:nvSpPr>
        <p:spPr>
          <a:xfrm rot="0">
            <a:off x="3274027" y="2136898"/>
            <a:ext cx="11739946" cy="1756958"/>
          </a:xfrm>
          <a:prstGeom prst="rect">
            <a:avLst/>
          </a:prstGeom>
        </p:spPr>
        <p:txBody>
          <a:bodyPr anchor="t" rtlCol="false" tIns="0" lIns="0" bIns="0" rIns="0">
            <a:spAutoFit/>
          </a:bodyPr>
          <a:lstStyle/>
          <a:p>
            <a:pPr algn="ctr" marL="0" indent="0" lvl="0">
              <a:lnSpc>
                <a:spcPts val="13037"/>
              </a:lnSpc>
              <a:spcBef>
                <a:spcPct val="0"/>
              </a:spcBef>
            </a:pPr>
            <a:r>
              <a:rPr lang="en-US" sz="13580">
                <a:solidFill>
                  <a:srgbClr val="F3F0EC"/>
                </a:solidFill>
                <a:latin typeface="Intro Rust"/>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706427" y="1279189"/>
            <a:ext cx="2552873" cy="4058035"/>
          </a:xfrm>
          <a:prstGeom prst="rect">
            <a:avLst/>
          </a:prstGeom>
        </p:spPr>
      </p:pic>
      <p:sp>
        <p:nvSpPr>
          <p:cNvPr name="TextBox 3" id="3"/>
          <p:cNvSpPr txBox="true"/>
          <p:nvPr/>
        </p:nvSpPr>
        <p:spPr>
          <a:xfrm rot="0">
            <a:off x="1028700" y="2494521"/>
            <a:ext cx="13200244" cy="6133127"/>
          </a:xfrm>
          <a:prstGeom prst="rect">
            <a:avLst/>
          </a:prstGeom>
        </p:spPr>
        <p:txBody>
          <a:bodyPr anchor="t" rtlCol="false" tIns="0" lIns="0" bIns="0" rIns="0">
            <a:spAutoFit/>
          </a:bodyPr>
          <a:lstStyle/>
          <a:p>
            <a:pPr marL="0" indent="0" lvl="0">
              <a:lnSpc>
                <a:spcPts val="3728"/>
              </a:lnSpc>
              <a:spcBef>
                <a:spcPct val="0"/>
              </a:spcBef>
            </a:pPr>
            <a:r>
              <a:rPr lang="en-US" sz="2663">
                <a:solidFill>
                  <a:srgbClr val="001A47"/>
                </a:solidFill>
                <a:latin typeface="Cooper Hewitt"/>
              </a:rPr>
              <a:t>A Microfinance Institution (MFI) is an organization that offers financial services to low income populations.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
        <p:nvSpPr>
          <p:cNvPr name="TextBox 4" id="4"/>
          <p:cNvSpPr txBox="true"/>
          <p:nvPr/>
        </p:nvSpPr>
        <p:spPr>
          <a:xfrm rot="0">
            <a:off x="1028700" y="1209675"/>
            <a:ext cx="11638997" cy="1093670"/>
          </a:xfrm>
          <a:prstGeom prst="rect">
            <a:avLst/>
          </a:prstGeom>
        </p:spPr>
        <p:txBody>
          <a:bodyPr anchor="t" rtlCol="false" tIns="0" lIns="0" bIns="0" rIns="0">
            <a:spAutoFit/>
          </a:bodyPr>
          <a:lstStyle/>
          <a:p>
            <a:pPr marL="0" indent="0" lvl="0">
              <a:lnSpc>
                <a:spcPts val="8046"/>
              </a:lnSpc>
              <a:spcBef>
                <a:spcPct val="0"/>
              </a:spcBef>
            </a:pPr>
            <a:r>
              <a:rPr lang="en-US" sz="8381">
                <a:solidFill>
                  <a:srgbClr val="347571"/>
                </a:solidFill>
                <a:latin typeface="Intro Rust"/>
              </a:rPr>
              <a:t>PROBLEM STATEMENT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3093156" cy="3479800"/>
          </a:xfrm>
        </p:grpSpPr>
        <p:sp>
          <p:nvSpPr>
            <p:cNvPr name="Freeform 3" id="3"/>
            <p:cNvSpPr/>
            <p:nvPr/>
          </p:nvSpPr>
          <p:spPr>
            <a:xfrm>
              <a:off x="0" y="0"/>
              <a:ext cx="3093156" cy="3479800"/>
            </a:xfrm>
            <a:custGeom>
              <a:avLst/>
              <a:gdLst/>
              <a:ahLst/>
              <a:cxnLst/>
              <a:rect r="r" b="b" t="t" l="l"/>
              <a:pathLst>
                <a:path h="3479800" w="3093156">
                  <a:moveTo>
                    <a:pt x="0" y="0"/>
                  </a:moveTo>
                  <a:lnTo>
                    <a:pt x="3093156" y="0"/>
                  </a:lnTo>
                  <a:lnTo>
                    <a:pt x="3093156" y="3479800"/>
                  </a:lnTo>
                  <a:lnTo>
                    <a:pt x="0" y="3479800"/>
                  </a:lnTo>
                  <a:close/>
                </a:path>
              </a:pathLst>
            </a:custGeom>
            <a:solidFill>
              <a:srgbClr val="347571"/>
            </a:solidFill>
          </p:spPr>
        </p:sp>
      </p:grpSp>
      <p:sp>
        <p:nvSpPr>
          <p:cNvPr name="TextBox 4" id="4"/>
          <p:cNvSpPr txBox="true"/>
          <p:nvPr/>
        </p:nvSpPr>
        <p:spPr>
          <a:xfrm rot="0">
            <a:off x="763071" y="4420582"/>
            <a:ext cx="7823529" cy="3331253"/>
          </a:xfrm>
          <a:prstGeom prst="rect">
            <a:avLst/>
          </a:prstGeom>
        </p:spPr>
        <p:txBody>
          <a:bodyPr anchor="t" rtlCol="false" tIns="0" lIns="0" bIns="0" rIns="0">
            <a:spAutoFit/>
          </a:bodyPr>
          <a:lstStyle/>
          <a:p>
            <a:pPr algn="l" marL="0" indent="0" lvl="0">
              <a:lnSpc>
                <a:spcPts val="8621"/>
              </a:lnSpc>
              <a:spcBef>
                <a:spcPct val="0"/>
              </a:spcBef>
            </a:pPr>
            <a:r>
              <a:rPr lang="en-US" sz="8980">
                <a:solidFill>
                  <a:srgbClr val="347571"/>
                </a:solidFill>
                <a:latin typeface="Intro Rust"/>
              </a:rPr>
              <a:t>WHAT IS MICRO CREDIT?</a:t>
            </a:r>
          </a:p>
        </p:txBody>
      </p:sp>
      <p:sp>
        <p:nvSpPr>
          <p:cNvPr name="TextBox 5" id="5"/>
          <p:cNvSpPr txBox="true"/>
          <p:nvPr/>
        </p:nvSpPr>
        <p:spPr>
          <a:xfrm rot="0">
            <a:off x="871350" y="2373239"/>
            <a:ext cx="6427397" cy="1240068"/>
          </a:xfrm>
          <a:prstGeom prst="rect">
            <a:avLst/>
          </a:prstGeom>
        </p:spPr>
        <p:txBody>
          <a:bodyPr anchor="t" rtlCol="false" tIns="0" lIns="0" bIns="0" rIns="0">
            <a:spAutoFit/>
          </a:bodyPr>
          <a:lstStyle/>
          <a:p>
            <a:pPr marL="0" indent="0" lvl="0">
              <a:lnSpc>
                <a:spcPts val="4624"/>
              </a:lnSpc>
              <a:spcBef>
                <a:spcPct val="0"/>
              </a:spcBef>
            </a:pPr>
            <a:r>
              <a:rPr lang="en-US" sz="3303" u="none">
                <a:solidFill>
                  <a:srgbClr val="001A47"/>
                </a:solidFill>
                <a:latin typeface="Cooper Hewitt"/>
              </a:rPr>
              <a:t>Before we start learning,  let's try to answer this question: </a:t>
            </a:r>
          </a:p>
        </p:txBody>
      </p:sp>
      <p:sp>
        <p:nvSpPr>
          <p:cNvPr name="TextBox 6" id="6"/>
          <p:cNvSpPr txBox="true"/>
          <p:nvPr/>
        </p:nvSpPr>
        <p:spPr>
          <a:xfrm rot="0">
            <a:off x="10454879" y="990122"/>
            <a:ext cx="397861" cy="708573"/>
          </a:xfrm>
          <a:prstGeom prst="rect">
            <a:avLst/>
          </a:prstGeom>
        </p:spPr>
        <p:txBody>
          <a:bodyPr anchor="t" rtlCol="false" tIns="0" lIns="0" bIns="0" rIns="0">
            <a:spAutoFit/>
          </a:bodyPr>
          <a:lstStyle/>
          <a:p>
            <a:pPr algn="l" marL="0" indent="0" lvl="0">
              <a:lnSpc>
                <a:spcPts val="5044"/>
              </a:lnSpc>
              <a:spcBef>
                <a:spcPct val="0"/>
              </a:spcBef>
            </a:pPr>
            <a:r>
              <a:rPr lang="en-US" sz="3603" u="none">
                <a:solidFill>
                  <a:srgbClr val="F3F0EC"/>
                </a:solidFill>
                <a:latin typeface="Cooper Hewitt Bold"/>
              </a:rPr>
              <a:t>A</a:t>
            </a:r>
          </a:p>
        </p:txBody>
      </p:sp>
      <p:sp>
        <p:nvSpPr>
          <p:cNvPr name="TextBox 7" id="7"/>
          <p:cNvSpPr txBox="true"/>
          <p:nvPr/>
        </p:nvSpPr>
        <p:spPr>
          <a:xfrm rot="0">
            <a:off x="10653809" y="4606138"/>
            <a:ext cx="397861" cy="708573"/>
          </a:xfrm>
          <a:prstGeom prst="rect">
            <a:avLst/>
          </a:prstGeom>
        </p:spPr>
        <p:txBody>
          <a:bodyPr anchor="t" rtlCol="false" tIns="0" lIns="0" bIns="0" rIns="0">
            <a:spAutoFit/>
          </a:bodyPr>
          <a:lstStyle/>
          <a:p>
            <a:pPr algn="l" marL="0" indent="0" lvl="0">
              <a:lnSpc>
                <a:spcPts val="5044"/>
              </a:lnSpc>
              <a:spcBef>
                <a:spcPct val="0"/>
              </a:spcBef>
            </a:pPr>
            <a:r>
              <a:rPr lang="en-US" sz="3603" u="none">
                <a:solidFill>
                  <a:srgbClr val="F3F0EC"/>
                </a:solidFill>
                <a:latin typeface="Cooper Hewitt Bold"/>
              </a:rPr>
              <a:t>B</a:t>
            </a:r>
          </a:p>
        </p:txBody>
      </p:sp>
      <p:sp>
        <p:nvSpPr>
          <p:cNvPr name="TextBox 8" id="8"/>
          <p:cNvSpPr txBox="true"/>
          <p:nvPr/>
        </p:nvSpPr>
        <p:spPr>
          <a:xfrm rot="0">
            <a:off x="11352116" y="4606138"/>
            <a:ext cx="5625005" cy="4537623"/>
          </a:xfrm>
          <a:prstGeom prst="rect">
            <a:avLst/>
          </a:prstGeom>
        </p:spPr>
        <p:txBody>
          <a:bodyPr anchor="t" rtlCol="false" tIns="0" lIns="0" bIns="0" rIns="0">
            <a:spAutoFit/>
          </a:bodyPr>
          <a:lstStyle/>
          <a:p>
            <a:pPr algn="l" marL="0" indent="0" lvl="0">
              <a:lnSpc>
                <a:spcPts val="5044"/>
              </a:lnSpc>
              <a:spcBef>
                <a:spcPct val="0"/>
              </a:spcBef>
            </a:pPr>
            <a:r>
              <a:rPr lang="en-US" sz="3603">
                <a:solidFill>
                  <a:srgbClr val="F3F0EC"/>
                </a:solidFill>
                <a:latin typeface="Cooper Hewitt"/>
              </a:rPr>
              <a:t>It is used as a way to obtain a loan, acting as a protection against potential loss for the lender should the borrower default in his payments., or any credit history.</a:t>
            </a:r>
          </a:p>
        </p:txBody>
      </p:sp>
      <p:sp>
        <p:nvSpPr>
          <p:cNvPr name="TextBox 9" id="9"/>
          <p:cNvSpPr txBox="true"/>
          <p:nvPr/>
        </p:nvSpPr>
        <p:spPr>
          <a:xfrm rot="0">
            <a:off x="11352116" y="990122"/>
            <a:ext cx="5625005" cy="262318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F3F0EC"/>
                </a:solidFill>
                <a:latin typeface="Cooper Hewitt"/>
              </a:rPr>
              <a:t>Microcredit is an extremely small loan given to those who lack a steady source of income, collateral.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sp>
        <p:nvSpPr>
          <p:cNvPr name="TextBox 2" id="2"/>
          <p:cNvSpPr txBox="true"/>
          <p:nvPr/>
        </p:nvSpPr>
        <p:spPr>
          <a:xfrm rot="0">
            <a:off x="8393908" y="2567784"/>
            <a:ext cx="8865392" cy="5888268"/>
          </a:xfrm>
          <a:prstGeom prst="rect">
            <a:avLst/>
          </a:prstGeom>
        </p:spPr>
        <p:txBody>
          <a:bodyPr anchor="t" rtlCol="false" tIns="0" lIns="0" bIns="0" rIns="0">
            <a:spAutoFit/>
          </a:bodyPr>
          <a:lstStyle/>
          <a:p>
            <a:pPr algn="l" marL="0" indent="0" lvl="0">
              <a:lnSpc>
                <a:spcPts val="4624"/>
              </a:lnSpc>
              <a:spcBef>
                <a:spcPct val="0"/>
              </a:spcBef>
            </a:pPr>
            <a:r>
              <a:rPr lang="en-US" sz="3303">
                <a:solidFill>
                  <a:srgbClr val="001A47"/>
                </a:solidFill>
                <a:latin typeface="Cooper Hewitt"/>
              </a:rPr>
              <a:t>Microfinance in India has seen incredible growth in the last two decades in terms of the number of Microfinance customers and institutions offering Microfinance. The model will be a good way for the management to understand whether the customer will be paying back the loaned amount within 5 days of insurance of loan. The relationship between predicting defaulter and the economy is an important motivating factor for predicting micro credit defaulter model.</a:t>
            </a:r>
          </a:p>
        </p:txBody>
      </p:sp>
      <p:sp>
        <p:nvSpPr>
          <p:cNvPr name="TextBox 3" id="3"/>
          <p:cNvSpPr txBox="true"/>
          <p:nvPr/>
        </p:nvSpPr>
        <p:spPr>
          <a:xfrm rot="0">
            <a:off x="6566773" y="1152525"/>
            <a:ext cx="10692527" cy="1313489"/>
          </a:xfrm>
          <a:prstGeom prst="rect">
            <a:avLst/>
          </a:prstGeom>
        </p:spPr>
        <p:txBody>
          <a:bodyPr anchor="t" rtlCol="false" tIns="0" lIns="0" bIns="0" rIns="0">
            <a:spAutoFit/>
          </a:bodyPr>
          <a:lstStyle/>
          <a:p>
            <a:pPr algn="l" marL="0" indent="0" lvl="0">
              <a:lnSpc>
                <a:spcPts val="5069"/>
              </a:lnSpc>
              <a:spcBef>
                <a:spcPct val="0"/>
              </a:spcBef>
            </a:pPr>
            <a:r>
              <a:rPr lang="en-US" sz="5280">
                <a:solidFill>
                  <a:srgbClr val="347571"/>
                </a:solidFill>
                <a:latin typeface="Intro Rust"/>
              </a:rPr>
              <a:t>IMPORTANCE OF MICRO CREDIT DEFAULTERS MODEL</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7745" y="2376050"/>
            <a:ext cx="7240841" cy="584533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91203"/>
            <a:chOff x="0" y="0"/>
            <a:chExt cx="6186311" cy="1079493"/>
          </a:xfrm>
        </p:grpSpPr>
        <p:sp>
          <p:nvSpPr>
            <p:cNvPr name="Freeform 3" id="3"/>
            <p:cNvSpPr/>
            <p:nvPr/>
          </p:nvSpPr>
          <p:spPr>
            <a:xfrm>
              <a:off x="0" y="0"/>
              <a:ext cx="6186311" cy="1079493"/>
            </a:xfrm>
            <a:custGeom>
              <a:avLst/>
              <a:gdLst/>
              <a:ahLst/>
              <a:cxnLst/>
              <a:rect r="r" b="b" t="t" l="l"/>
              <a:pathLst>
                <a:path h="1079493" w="6186311">
                  <a:moveTo>
                    <a:pt x="0" y="0"/>
                  </a:moveTo>
                  <a:lnTo>
                    <a:pt x="6186311" y="0"/>
                  </a:lnTo>
                  <a:lnTo>
                    <a:pt x="6186311" y="1079493"/>
                  </a:lnTo>
                  <a:lnTo>
                    <a:pt x="0" y="1079493"/>
                  </a:lnTo>
                  <a:close/>
                </a:path>
              </a:pathLst>
            </a:custGeom>
            <a:solidFill>
              <a:srgbClr val="347571"/>
            </a:solidFill>
          </p:spPr>
        </p:sp>
      </p:grpSp>
      <p:sp>
        <p:nvSpPr>
          <p:cNvPr name="TextBox 4" id="4"/>
          <p:cNvSpPr txBox="true"/>
          <p:nvPr/>
        </p:nvSpPr>
        <p:spPr>
          <a:xfrm rot="0">
            <a:off x="3274027" y="1171575"/>
            <a:ext cx="11739946" cy="1680010"/>
          </a:xfrm>
          <a:prstGeom prst="rect">
            <a:avLst/>
          </a:prstGeom>
        </p:spPr>
        <p:txBody>
          <a:bodyPr anchor="t" rtlCol="false" tIns="0" lIns="0" bIns="0" rIns="0">
            <a:spAutoFit/>
          </a:bodyPr>
          <a:lstStyle/>
          <a:p>
            <a:pPr algn="ctr" marL="0" indent="0" lvl="0">
              <a:lnSpc>
                <a:spcPts val="6413"/>
              </a:lnSpc>
              <a:spcBef>
                <a:spcPct val="0"/>
              </a:spcBef>
            </a:pPr>
            <a:r>
              <a:rPr lang="en-US" sz="6680">
                <a:solidFill>
                  <a:srgbClr val="F3F0EC"/>
                </a:solidFill>
                <a:latin typeface="Intro Rust"/>
              </a:rPr>
              <a:t>EXPLORATORY DATA ANALYSIS</a:t>
            </a:r>
          </a:p>
        </p:txBody>
      </p:sp>
      <p:sp>
        <p:nvSpPr>
          <p:cNvPr name="TextBox 5" id="5"/>
          <p:cNvSpPr txBox="true"/>
          <p:nvPr/>
        </p:nvSpPr>
        <p:spPr>
          <a:xfrm rot="0">
            <a:off x="1202700" y="3549806"/>
            <a:ext cx="7689956" cy="5024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1A47"/>
                </a:solidFill>
                <a:latin typeface="Cooper Hewitt"/>
              </a:rPr>
              <a:t>Imported necessary Libraries and loaded the dataset.</a:t>
            </a:r>
          </a:p>
          <a:p>
            <a:pPr marL="604519" indent="-302260" lvl="1">
              <a:lnSpc>
                <a:spcPts val="3919"/>
              </a:lnSpc>
              <a:buFont typeface="Arial"/>
              <a:buChar char="•"/>
            </a:pPr>
            <a:r>
              <a:rPr lang="en-US" sz="2799">
                <a:solidFill>
                  <a:srgbClr val="001A47"/>
                </a:solidFill>
                <a:latin typeface="Cooper Hewitt"/>
              </a:rPr>
              <a:t>Statistical Analysis done like Shape, info, nunique, value_counts.</a:t>
            </a:r>
          </a:p>
          <a:p>
            <a:pPr marL="604519" indent="-302260" lvl="1">
              <a:lnSpc>
                <a:spcPts val="3919"/>
              </a:lnSpc>
              <a:buFont typeface="Arial"/>
              <a:buChar char="•"/>
            </a:pPr>
            <a:r>
              <a:rPr lang="en-US" sz="2799">
                <a:solidFill>
                  <a:srgbClr val="001A47"/>
                </a:solidFill>
                <a:latin typeface="Cooper Hewitt"/>
              </a:rPr>
              <a:t>Dropped columns with more than 90% of Zero values.</a:t>
            </a:r>
          </a:p>
          <a:p>
            <a:pPr marL="604519" indent="-302260" lvl="1">
              <a:lnSpc>
                <a:spcPts val="3919"/>
              </a:lnSpc>
              <a:buFont typeface="Arial"/>
              <a:buChar char="•"/>
            </a:pPr>
            <a:r>
              <a:rPr lang="en-US" sz="2799">
                <a:solidFill>
                  <a:srgbClr val="001A47"/>
                </a:solidFill>
                <a:latin typeface="Cooper Hewitt"/>
              </a:rPr>
              <a:t>Dropped columns withall unique or 1 unique value. </a:t>
            </a:r>
          </a:p>
          <a:p>
            <a:pPr algn="l" marL="604519" indent="-302260" lvl="1">
              <a:lnSpc>
                <a:spcPts val="3919"/>
              </a:lnSpc>
              <a:spcBef>
                <a:spcPct val="0"/>
              </a:spcBef>
              <a:buFont typeface="Arial"/>
              <a:buChar char="•"/>
            </a:pPr>
            <a:r>
              <a:rPr lang="en-US" sz="2799">
                <a:solidFill>
                  <a:srgbClr val="001A47"/>
                </a:solidFill>
                <a:latin typeface="Cooper Hewitt"/>
              </a:rPr>
              <a:t>Feature extraction done in pdate and extracted pday, pmonth and pyear.</a:t>
            </a:r>
          </a:p>
        </p:txBody>
      </p:sp>
      <p:sp>
        <p:nvSpPr>
          <p:cNvPr name="TextBox 6" id="6"/>
          <p:cNvSpPr txBox="true"/>
          <p:nvPr/>
        </p:nvSpPr>
        <p:spPr>
          <a:xfrm rot="0">
            <a:off x="9392167" y="3549806"/>
            <a:ext cx="7686705" cy="5024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1A47"/>
                </a:solidFill>
                <a:latin typeface="Cooper Hewitt"/>
              </a:rPr>
              <a:t>Converted few columns with negative values to positive values.</a:t>
            </a:r>
          </a:p>
          <a:p>
            <a:pPr marL="604519" indent="-302260" lvl="1">
              <a:lnSpc>
                <a:spcPts val="3919"/>
              </a:lnSpc>
              <a:buFont typeface="Arial"/>
              <a:buChar char="•"/>
            </a:pPr>
            <a:r>
              <a:rPr lang="en-US" sz="2799">
                <a:solidFill>
                  <a:srgbClr val="001A47"/>
                </a:solidFill>
                <a:latin typeface="Cooper Hewitt"/>
              </a:rPr>
              <a:t>Checked Correlation between Variables and Feature</a:t>
            </a:r>
          </a:p>
          <a:p>
            <a:pPr marL="604519" indent="-302260" lvl="1">
              <a:lnSpc>
                <a:spcPts val="3919"/>
              </a:lnSpc>
              <a:buFont typeface="Arial"/>
              <a:buChar char="•"/>
            </a:pPr>
            <a:r>
              <a:rPr lang="en-US" sz="2799">
                <a:solidFill>
                  <a:srgbClr val="001A47"/>
                </a:solidFill>
                <a:latin typeface="Cooper Hewitt"/>
              </a:rPr>
              <a:t>Outliers removed, Encoded categorical columns.</a:t>
            </a:r>
          </a:p>
          <a:p>
            <a:pPr marL="604519" indent="-302260" lvl="1">
              <a:lnSpc>
                <a:spcPts val="3919"/>
              </a:lnSpc>
              <a:buFont typeface="Arial"/>
              <a:buChar char="•"/>
            </a:pPr>
            <a:r>
              <a:rPr lang="en-US" sz="2799">
                <a:solidFill>
                  <a:srgbClr val="001A47"/>
                </a:solidFill>
                <a:latin typeface="Cooper Hewitt"/>
              </a:rPr>
              <a:t>Skewness removed, removed columns with Multicollinearity issue.</a:t>
            </a:r>
          </a:p>
          <a:p>
            <a:pPr marL="604519" indent="-302260" lvl="1">
              <a:lnSpc>
                <a:spcPts val="3919"/>
              </a:lnSpc>
              <a:buFont typeface="Arial"/>
              <a:buChar char="•"/>
            </a:pPr>
            <a:r>
              <a:rPr lang="en-US" sz="2799">
                <a:solidFill>
                  <a:srgbClr val="001A47"/>
                </a:solidFill>
                <a:latin typeface="Cooper Hewitt"/>
              </a:rPr>
              <a:t>Using Min-Max Scaler, normalized the data.</a:t>
            </a:r>
          </a:p>
          <a:p>
            <a:pPr algn="l" marL="604519" indent="-302260" lvl="1">
              <a:lnSpc>
                <a:spcPts val="3919"/>
              </a:lnSpc>
              <a:buFont typeface="Arial"/>
              <a:buChar char="•"/>
            </a:pPr>
            <a:r>
              <a:rPr lang="en-US" sz="2799">
                <a:solidFill>
                  <a:srgbClr val="001A47"/>
                </a:solidFill>
                <a:latin typeface="Cooper Hewitt"/>
              </a:rPr>
              <a:t>No Null values in the dataset.</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9659" y="797137"/>
            <a:ext cx="7315200" cy="2394065"/>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1700" y="797137"/>
            <a:ext cx="7315200" cy="239406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4757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77717" y="1028700"/>
            <a:ext cx="4081583" cy="784919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244091"/>
            <a:ext cx="6551240" cy="6593235"/>
          </a:xfrm>
          <a:prstGeom prst="rect">
            <a:avLst/>
          </a:prstGeom>
        </p:spPr>
      </p:pic>
      <p:pic>
        <p:nvPicPr>
          <p:cNvPr name="Picture 4" id="4"/>
          <p:cNvPicPr>
            <a:picLocks noChangeAspect="true"/>
          </p:cNvPicPr>
          <p:nvPr/>
        </p:nvPicPr>
        <p:blipFill>
          <a:blip r:embed="rId5"/>
          <a:srcRect l="2026" t="586" r="2026" b="0"/>
          <a:stretch>
            <a:fillRect/>
          </a:stretch>
        </p:blipFill>
        <p:spPr>
          <a:xfrm flipH="false" flipV="false" rot="0">
            <a:off x="7771801" y="2244091"/>
            <a:ext cx="7816361" cy="6593235"/>
          </a:xfrm>
          <a:prstGeom prst="rect">
            <a:avLst/>
          </a:prstGeom>
        </p:spPr>
      </p:pic>
      <p:sp>
        <p:nvSpPr>
          <p:cNvPr name="TextBox 5" id="5"/>
          <p:cNvSpPr txBox="true"/>
          <p:nvPr/>
        </p:nvSpPr>
        <p:spPr>
          <a:xfrm rot="0">
            <a:off x="1028700" y="1200150"/>
            <a:ext cx="10651281" cy="1043941"/>
          </a:xfrm>
          <a:prstGeom prst="rect">
            <a:avLst/>
          </a:prstGeom>
        </p:spPr>
        <p:txBody>
          <a:bodyPr anchor="t" rtlCol="false" tIns="0" lIns="0" bIns="0" rIns="0">
            <a:spAutoFit/>
          </a:bodyPr>
          <a:lstStyle/>
          <a:p>
            <a:pPr algn="l" marL="0" indent="0" lvl="0">
              <a:lnSpc>
                <a:spcPts val="7680"/>
              </a:lnSpc>
              <a:spcBef>
                <a:spcPct val="0"/>
              </a:spcBef>
            </a:pPr>
            <a:r>
              <a:rPr lang="en-US" sz="8000">
                <a:solidFill>
                  <a:srgbClr val="F3F0EC"/>
                </a:solidFill>
                <a:latin typeface="Intro Rust"/>
              </a:rPr>
              <a:t>VISUALIZATION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0EC"/>
        </a:solidFill>
      </p:bgPr>
    </p:bg>
    <p:spTree>
      <p:nvGrpSpPr>
        <p:cNvPr id="1" name=""/>
        <p:cNvGrpSpPr/>
        <p:nvPr/>
      </p:nvGrpSpPr>
      <p:grpSpPr>
        <a:xfrm>
          <a:off x="0" y="0"/>
          <a:ext cx="0" cy="0"/>
          <a:chOff x="0" y="0"/>
          <a:chExt cx="0" cy="0"/>
        </a:xfrm>
      </p:grpSpPr>
      <p:sp>
        <p:nvSpPr>
          <p:cNvPr name="TextBox 2" id="2"/>
          <p:cNvSpPr txBox="true"/>
          <p:nvPr/>
        </p:nvSpPr>
        <p:spPr>
          <a:xfrm rot="0">
            <a:off x="1028700" y="1200150"/>
            <a:ext cx="9511946" cy="1043938"/>
          </a:xfrm>
          <a:prstGeom prst="rect">
            <a:avLst/>
          </a:prstGeom>
        </p:spPr>
        <p:txBody>
          <a:bodyPr anchor="t" rtlCol="false" tIns="0" lIns="0" bIns="0" rIns="0">
            <a:spAutoFit/>
          </a:bodyPr>
          <a:lstStyle/>
          <a:p>
            <a:pPr marL="0" indent="0" lvl="0">
              <a:lnSpc>
                <a:spcPts val="7679"/>
              </a:lnSpc>
              <a:spcBef>
                <a:spcPct val="0"/>
              </a:spcBef>
            </a:pPr>
            <a:r>
              <a:rPr lang="en-US" sz="7999">
                <a:solidFill>
                  <a:srgbClr val="347571"/>
                </a:solidFill>
                <a:latin typeface="Intro Rust"/>
              </a:rPr>
              <a:t>OBSERVATIONS:</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40646" y="1432565"/>
            <a:ext cx="7246443" cy="7421869"/>
          </a:xfrm>
          <a:prstGeom prst="rect">
            <a:avLst/>
          </a:prstGeom>
        </p:spPr>
      </p:pic>
      <p:pic>
        <p:nvPicPr>
          <p:cNvPr name="Picture 4" id="4"/>
          <p:cNvPicPr>
            <a:picLocks noChangeAspect="true"/>
          </p:cNvPicPr>
          <p:nvPr/>
        </p:nvPicPr>
        <p:blipFill>
          <a:blip r:embed="rId4"/>
          <a:srcRect l="0" t="0" r="23697" b="0"/>
          <a:stretch>
            <a:fillRect/>
          </a:stretch>
        </p:blipFill>
        <p:spPr>
          <a:xfrm flipH="false" flipV="false" rot="0">
            <a:off x="2741229" y="4633066"/>
            <a:ext cx="7534302" cy="4008754"/>
          </a:xfrm>
          <a:prstGeom prst="rect">
            <a:avLst/>
          </a:prstGeom>
        </p:spPr>
      </p:pic>
      <p:sp>
        <p:nvSpPr>
          <p:cNvPr name="TextBox 5" id="5"/>
          <p:cNvSpPr txBox="true"/>
          <p:nvPr/>
        </p:nvSpPr>
        <p:spPr>
          <a:xfrm rot="0">
            <a:off x="1028700" y="2082163"/>
            <a:ext cx="8840269" cy="3261273"/>
          </a:xfrm>
          <a:prstGeom prst="rect">
            <a:avLst/>
          </a:prstGeom>
        </p:spPr>
        <p:txBody>
          <a:bodyPr anchor="t" rtlCol="false" tIns="0" lIns="0" bIns="0" rIns="0">
            <a:spAutoFit/>
          </a:bodyPr>
          <a:lstStyle/>
          <a:p>
            <a:pPr marL="777978" indent="-388989" lvl="1">
              <a:lnSpc>
                <a:spcPts val="5044"/>
              </a:lnSpc>
              <a:buFont typeface="Arial"/>
              <a:buChar char="•"/>
            </a:pPr>
            <a:r>
              <a:rPr lang="en-US" sz="3603">
                <a:solidFill>
                  <a:srgbClr val="001A47"/>
                </a:solidFill>
                <a:latin typeface="Cooper Hewitt"/>
              </a:rPr>
              <a:t>Almost all columns are right skewed.</a:t>
            </a:r>
          </a:p>
          <a:p>
            <a:pPr marL="777978" indent="-388989" lvl="1">
              <a:lnSpc>
                <a:spcPts val="5044"/>
              </a:lnSpc>
              <a:buFont typeface="Arial"/>
              <a:buChar char="•"/>
            </a:pPr>
            <a:r>
              <a:rPr lang="en-US" sz="3603">
                <a:solidFill>
                  <a:srgbClr val="001A47"/>
                </a:solidFill>
                <a:latin typeface="Cooper Hewitt"/>
              </a:rPr>
              <a:t>We have symmetrical distribution for the pday and pmonth columns.</a:t>
            </a:r>
          </a:p>
          <a:p>
            <a:pPr marL="777978" indent="-388989" lvl="1">
              <a:lnSpc>
                <a:spcPts val="5044"/>
              </a:lnSpc>
              <a:buFont typeface="Arial"/>
              <a:buChar char="•"/>
            </a:pPr>
            <a:r>
              <a:rPr lang="en-US" sz="3603">
                <a:solidFill>
                  <a:srgbClr val="001A47"/>
                </a:solidFill>
                <a:latin typeface="Cooper Hewitt"/>
              </a:rPr>
              <a:t>Count plot of Target column</a:t>
            </a:r>
          </a:p>
          <a:p>
            <a:pPr algn="l">
              <a:lnSpc>
                <a:spcPts val="504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DAFK1aW0_Qk</dc:identifier>
  <dcterms:modified xsi:type="dcterms:W3CDTF">2011-08-01T06:04:30Z</dcterms:modified>
  <cp:revision>1</cp:revision>
  <dc:title>FlipRobo Technologies</dc:title>
</cp:coreProperties>
</file>